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406" r:id="rId3"/>
    <p:sldId id="443" r:id="rId4"/>
    <p:sldId id="530" r:id="rId5"/>
    <p:sldId id="444" r:id="rId6"/>
    <p:sldId id="532" r:id="rId7"/>
    <p:sldId id="466" r:id="rId8"/>
    <p:sldId id="487" r:id="rId9"/>
    <p:sldId id="467" r:id="rId10"/>
    <p:sldId id="490" r:id="rId11"/>
    <p:sldId id="533" r:id="rId12"/>
    <p:sldId id="468" r:id="rId13"/>
    <p:sldId id="469" r:id="rId14"/>
    <p:sldId id="470" r:id="rId15"/>
    <p:sldId id="491" r:id="rId16"/>
    <p:sldId id="471" r:id="rId17"/>
    <p:sldId id="534" r:id="rId18"/>
    <p:sldId id="535" r:id="rId19"/>
    <p:sldId id="536" r:id="rId20"/>
    <p:sldId id="506" r:id="rId21"/>
    <p:sldId id="521" r:id="rId22"/>
    <p:sldId id="505" r:id="rId23"/>
    <p:sldId id="453" r:id="rId24"/>
    <p:sldId id="529" r:id="rId25"/>
    <p:sldId id="442" r:id="rId26"/>
    <p:sldId id="476" r:id="rId27"/>
    <p:sldId id="463" r:id="rId28"/>
    <p:sldId id="492" r:id="rId29"/>
    <p:sldId id="517" r:id="rId30"/>
    <p:sldId id="502" r:id="rId31"/>
    <p:sldId id="504" r:id="rId32"/>
    <p:sldId id="480" r:id="rId33"/>
    <p:sldId id="503" r:id="rId34"/>
    <p:sldId id="440" r:id="rId35"/>
    <p:sldId id="474" r:id="rId36"/>
    <p:sldId id="489" r:id="rId37"/>
    <p:sldId id="457" r:id="rId38"/>
    <p:sldId id="459" r:id="rId39"/>
    <p:sldId id="461" r:id="rId40"/>
    <p:sldId id="456" r:id="rId41"/>
    <p:sldId id="479" r:id="rId42"/>
    <p:sldId id="5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5869" autoAdjust="0"/>
  </p:normalViewPr>
  <p:slideViewPr>
    <p:cSldViewPr snapToGrid="0" showGuides="1">
      <p:cViewPr varScale="1">
        <p:scale>
          <a:sx n="125" d="100"/>
          <a:sy n="125" d="100"/>
        </p:scale>
        <p:origin x="8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ciencedirect.com/science/article/pii/S0161589006002148?via%3Dihub#bib18"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sciencedirect.com/science/article/pii/S0161589006002148?via%3Dihub#bib74"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359076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7693-1CE9-3456-B0AD-D834BFE31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5E1D8-1007-B054-83B8-3128D8CB6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1AE6B-3F42-21E4-E23B-C9C18A371F69}"/>
              </a:ext>
            </a:extLst>
          </p:cNvPr>
          <p:cNvSpPr>
            <a:spLocks noGrp="1"/>
          </p:cNvSpPr>
          <p:nvPr>
            <p:ph type="body" idx="1"/>
          </p:nvPr>
        </p:nvSpPr>
        <p:spPr/>
        <p:txBody>
          <a:bodyPr/>
          <a:lstStyle/>
          <a:p>
            <a:r>
              <a:rPr lang="en-US" b="0" i="0" u="none" strike="noStrike" dirty="0">
                <a:solidFill>
                  <a:srgbClr val="212121"/>
                </a:solidFill>
                <a:effectLst/>
                <a:latin typeface="Roboto" panose="02000000000000000000" pitchFamily="2" charset="0"/>
              </a:rPr>
              <a:t>Left: Reschke R, </a:t>
            </a:r>
            <a:r>
              <a:rPr lang="en-US" b="0" i="0" u="none" strike="noStrike" dirty="0" err="1">
                <a:solidFill>
                  <a:srgbClr val="212121"/>
                </a:solidFill>
                <a:effectLst/>
                <a:latin typeface="Roboto" panose="02000000000000000000" pitchFamily="2" charset="0"/>
              </a:rPr>
              <a:t>Gajewski</a:t>
            </a:r>
            <a:r>
              <a:rPr lang="en-US" b="0" i="0" u="none" strike="noStrike" dirty="0">
                <a:solidFill>
                  <a:srgbClr val="212121"/>
                </a:solidFill>
                <a:effectLst/>
                <a:latin typeface="Roboto" panose="02000000000000000000" pitchFamily="2" charset="0"/>
              </a:rPr>
              <a:t> TF. Tissue-resident memory T cells in immune-related adverse events: friend or foe? </a:t>
            </a:r>
            <a:r>
              <a:rPr lang="en-US" b="0" i="0" u="none" strike="noStrike" dirty="0" err="1">
                <a:solidFill>
                  <a:srgbClr val="212121"/>
                </a:solidFill>
                <a:effectLst/>
                <a:latin typeface="Roboto" panose="02000000000000000000" pitchFamily="2" charset="0"/>
              </a:rPr>
              <a:t>Oncoimmunology</a:t>
            </a:r>
            <a:r>
              <a:rPr lang="en-US" b="0" i="0" u="none" strike="noStrike" dirty="0">
                <a:solidFill>
                  <a:srgbClr val="212121"/>
                </a:solidFill>
                <a:effectLst/>
                <a:latin typeface="Roboto" panose="02000000000000000000" pitchFamily="2" charset="0"/>
              </a:rPr>
              <a:t>. 2023 Apr 4;12(1):2197358.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10.1080/2162402X.2023.2197358. PMID: 37035636; PMCID: PMC10078118.</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i="0" u="none" strike="noStrike" dirty="0">
                <a:solidFill>
                  <a:srgbClr val="212121"/>
                </a:solidFill>
                <a:effectLst/>
                <a:latin typeface="Roboto" panose="02000000000000000000" pitchFamily="2" charset="0"/>
              </a:rPr>
              <a:t>Right: Bukhari S, </a:t>
            </a:r>
            <a:r>
              <a:rPr lang="en-US" b="0" i="0" u="none" strike="noStrike" dirty="0" err="1">
                <a:solidFill>
                  <a:srgbClr val="212121"/>
                </a:solidFill>
                <a:effectLst/>
                <a:latin typeface="Roboto" panose="02000000000000000000" pitchFamily="2" charset="0"/>
              </a:rPr>
              <a:t>Henick</a:t>
            </a:r>
            <a:r>
              <a:rPr lang="en-US" b="0" i="0" u="none" strike="noStrike" dirty="0">
                <a:solidFill>
                  <a:srgbClr val="212121"/>
                </a:solidFill>
                <a:effectLst/>
                <a:latin typeface="Roboto" panose="02000000000000000000" pitchFamily="2" charset="0"/>
              </a:rPr>
              <a:t> BS, Winchester RJ, </a:t>
            </a:r>
            <a:r>
              <a:rPr lang="en-US" b="0" i="0" u="none" strike="noStrike" dirty="0" err="1">
                <a:solidFill>
                  <a:srgbClr val="212121"/>
                </a:solidFill>
                <a:effectLst/>
                <a:latin typeface="Roboto" panose="02000000000000000000" pitchFamily="2" charset="0"/>
              </a:rPr>
              <a:t>Lerrer</a:t>
            </a:r>
            <a:r>
              <a:rPr lang="en-US" b="0" i="0" u="none" strike="noStrike" dirty="0">
                <a:solidFill>
                  <a:srgbClr val="212121"/>
                </a:solidFill>
                <a:effectLst/>
                <a:latin typeface="Roboto" panose="02000000000000000000" pitchFamily="2" charset="0"/>
              </a:rPr>
              <a:t> S, Adam K, </a:t>
            </a:r>
            <a:r>
              <a:rPr lang="en-US" b="0" i="0" u="none" strike="noStrike" dirty="0" err="1">
                <a:solidFill>
                  <a:srgbClr val="212121"/>
                </a:solidFill>
                <a:effectLst/>
                <a:latin typeface="Roboto" panose="02000000000000000000" pitchFamily="2" charset="0"/>
              </a:rPr>
              <a:t>Gartshteyn</a:t>
            </a:r>
            <a:r>
              <a:rPr lang="en-US" b="0" i="0" u="none" strike="noStrike" dirty="0">
                <a:solidFill>
                  <a:srgbClr val="212121"/>
                </a:solidFill>
                <a:effectLst/>
                <a:latin typeface="Roboto" panose="02000000000000000000" pitchFamily="2" charset="0"/>
              </a:rPr>
              <a:t> Y, </a:t>
            </a:r>
            <a:r>
              <a:rPr lang="en-US" b="0" i="0" u="none" strike="noStrike" dirty="0" err="1">
                <a:solidFill>
                  <a:srgbClr val="212121"/>
                </a:solidFill>
                <a:effectLst/>
                <a:latin typeface="Roboto" panose="02000000000000000000" pitchFamily="2" charset="0"/>
              </a:rPr>
              <a:t>Maniar</a:t>
            </a:r>
            <a:r>
              <a:rPr lang="en-US" b="0" i="0" u="none" strike="noStrike" dirty="0">
                <a:solidFill>
                  <a:srgbClr val="212121"/>
                </a:solidFill>
                <a:effectLst/>
                <a:latin typeface="Roboto" panose="02000000000000000000" pitchFamily="2" charset="0"/>
              </a:rPr>
              <a:t> R, Lin Z, Khodadadi-</a:t>
            </a:r>
            <a:r>
              <a:rPr lang="en-US" b="0" i="0" u="none" strike="noStrike" dirty="0" err="1">
                <a:solidFill>
                  <a:srgbClr val="212121"/>
                </a:solidFill>
                <a:effectLst/>
                <a:latin typeface="Roboto" panose="02000000000000000000" pitchFamily="2" charset="0"/>
              </a:rPr>
              <a:t>Jamayran</a:t>
            </a:r>
            <a:r>
              <a:rPr lang="en-US" b="0" i="0" u="none" strike="noStrike" dirty="0">
                <a:solidFill>
                  <a:srgbClr val="212121"/>
                </a:solidFill>
                <a:effectLst/>
                <a:latin typeface="Roboto" panose="02000000000000000000" pitchFamily="2" charset="0"/>
              </a:rPr>
              <a:t> A, </a:t>
            </a:r>
            <a:r>
              <a:rPr lang="en-US" b="0" i="0" u="none" strike="noStrike" dirty="0" err="1">
                <a:solidFill>
                  <a:srgbClr val="212121"/>
                </a:solidFill>
                <a:effectLst/>
                <a:latin typeface="Roboto" panose="02000000000000000000" pitchFamily="2" charset="0"/>
              </a:rPr>
              <a:t>Tsirigos</a:t>
            </a:r>
            <a:r>
              <a:rPr lang="en-US" b="0" i="0" u="none" strike="noStrike" dirty="0">
                <a:solidFill>
                  <a:srgbClr val="212121"/>
                </a:solidFill>
                <a:effectLst/>
                <a:latin typeface="Roboto" panose="02000000000000000000" pitchFamily="2" charset="0"/>
              </a:rPr>
              <a:t> A, Salvatore MM, Lagos GG, Reiner SL, </a:t>
            </a:r>
            <a:r>
              <a:rPr lang="en-US" b="0" i="0" u="none" strike="noStrike" dirty="0" err="1">
                <a:solidFill>
                  <a:srgbClr val="212121"/>
                </a:solidFill>
                <a:effectLst/>
                <a:latin typeface="Roboto" panose="02000000000000000000" pitchFamily="2" charset="0"/>
              </a:rPr>
              <a:t>Dallos</a:t>
            </a:r>
            <a:r>
              <a:rPr lang="en-US" b="0" i="0" u="none" strike="noStrike" dirty="0">
                <a:solidFill>
                  <a:srgbClr val="212121"/>
                </a:solidFill>
                <a:effectLst/>
                <a:latin typeface="Roboto" panose="02000000000000000000" pitchFamily="2" charset="0"/>
              </a:rPr>
              <a:t> MC, Mathew M, Rizvi NA, </a:t>
            </a:r>
            <a:r>
              <a:rPr lang="en-US" b="0" i="0" u="none" strike="noStrike" dirty="0" err="1">
                <a:solidFill>
                  <a:srgbClr val="212121"/>
                </a:solidFill>
                <a:effectLst/>
                <a:latin typeface="Roboto" panose="02000000000000000000" pitchFamily="2" charset="0"/>
              </a:rPr>
              <a:t>Mor</a:t>
            </a:r>
            <a:r>
              <a:rPr lang="en-US" b="0" i="0" u="none" strike="noStrike" dirty="0">
                <a:solidFill>
                  <a:srgbClr val="212121"/>
                </a:solidFill>
                <a:effectLst/>
                <a:latin typeface="Roboto" panose="02000000000000000000" pitchFamily="2" charset="0"/>
              </a:rPr>
              <a:t> A. Single-cell RNA sequencing reveals distinct T cell populations in immune-related adverse events of checkpoint inhibitors. Cell Rep Med. 2023 Jan 17;4(1):100868. </a:t>
            </a:r>
            <a:r>
              <a:rPr lang="en-US" b="0" i="0" u="none" strike="noStrike" dirty="0" err="1">
                <a:solidFill>
                  <a:srgbClr val="212121"/>
                </a:solidFill>
                <a:effectLst/>
                <a:latin typeface="Roboto" panose="02000000000000000000" pitchFamily="2" charset="0"/>
              </a:rPr>
              <a:t>doi</a:t>
            </a:r>
            <a:r>
              <a:rPr lang="en-US" b="0" i="0" u="none" strike="noStrike" dirty="0">
                <a:solidFill>
                  <a:srgbClr val="212121"/>
                </a:solidFill>
                <a:effectLst/>
                <a:latin typeface="Roboto" panose="02000000000000000000" pitchFamily="2" charset="0"/>
              </a:rPr>
              <a:t>: 10.1016/j.xcrm.2022.100868. </a:t>
            </a:r>
            <a:r>
              <a:rPr lang="en-US" b="0" i="0" u="none" strike="noStrike" dirty="0" err="1">
                <a:solidFill>
                  <a:srgbClr val="212121"/>
                </a:solidFill>
                <a:effectLst/>
                <a:latin typeface="Roboto" panose="02000000000000000000" pitchFamily="2" charset="0"/>
              </a:rPr>
              <a:t>Epub</a:t>
            </a:r>
            <a:r>
              <a:rPr lang="en-US" b="0" i="0" u="none" strike="noStrike" dirty="0">
                <a:solidFill>
                  <a:srgbClr val="212121"/>
                </a:solidFill>
                <a:effectLst/>
                <a:latin typeface="Roboto" panose="02000000000000000000" pitchFamily="2" charset="0"/>
              </a:rPr>
              <a:t> 2022 Dec 12. PMID: 36513074; PMCID: PMC9873824.</a:t>
            </a:r>
            <a:endParaRPr lang="en-US" b="0" dirty="0">
              <a:solidFill>
                <a:srgbClr val="569CD6"/>
              </a:solidFill>
              <a:effectLst/>
              <a:latin typeface="Menlo" panose="020B0609030804020204" pitchFamily="49" charset="0"/>
            </a:endParaRPr>
          </a:p>
          <a:p>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endParaRPr lang="en-US" b="0" dirty="0"/>
          </a:p>
          <a:p>
            <a:r>
              <a:rPr lang="en-US" b="0"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activated CD4 effector memory T abundance and TCR diversity associated with </a:t>
            </a:r>
            <a:r>
              <a:rPr lang="en-US" b="0"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endParaRPr lang="en-US" b="0" dirty="0"/>
          </a:p>
        </p:txBody>
      </p:sp>
      <p:sp>
        <p:nvSpPr>
          <p:cNvPr id="4" name="Slide Number Placeholder 3">
            <a:extLst>
              <a:ext uri="{FF2B5EF4-FFF2-40B4-BE49-F238E27FC236}">
                <a16:creationId xmlns:a16="http://schemas.microsoft.com/office/drawing/2014/main" id="{1381D455-5D02-C02F-9130-E907FBCE5BB3}"/>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45195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Hommes et al. </a:t>
            </a:r>
            <a:r>
              <a:rPr lang="en-US" i="1" u="none" strike="noStrike" dirty="0">
                <a:solidFill>
                  <a:srgbClr val="1F2328"/>
                </a:solidFill>
                <a:effectLst/>
                <a:latin typeface="-apple-system"/>
              </a:rPr>
              <a:t>Front Oncol</a:t>
            </a:r>
            <a:r>
              <a:rPr lang="en-US" i="0" u="none" strike="noStrike" dirty="0">
                <a:solidFill>
                  <a:srgbClr val="1F2328"/>
                </a:solidFill>
                <a:effectLst/>
                <a:latin typeface="-apple-system"/>
              </a:rPr>
              <a:t>.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on treatment markers including clonal expansion of more T cell clones, more newly emerging T cell clones, decline in T cell clonality all associated with more </a:t>
            </a:r>
            <a:r>
              <a:rPr lang="en-US" b="0" i="0" dirty="0" err="1">
                <a:solidFill>
                  <a:srgbClr val="569CD6"/>
                </a:solidFill>
                <a:effectLst/>
                <a:latin typeface="Menlo" panose="020B0609030804020204" pitchFamily="49" charset="0"/>
              </a:rPr>
              <a:t>irAEs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Gouttefangeas</a:t>
            </a:r>
            <a:r>
              <a:rPr lang="en-US" dirty="0"/>
              <a:t> et al. </a:t>
            </a:r>
            <a:r>
              <a:rPr lang="en-US" i="1" dirty="0"/>
              <a:t>Front Immunol</a:t>
            </a:r>
            <a:r>
              <a:rPr lang="en-US" dirty="0"/>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TCR conceivably could recognize ~ 1 million peptides,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peptides likely often better agonists than original one that activated T cell, but few (~1%) of peptides are actually presented on MHC, so probably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estimate closer to 1 in ~10,000</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estimate TCRs to be able to bind ~10</a:t>
            </a:r>
            <a:r>
              <a:rPr lang="en-US" b="0" dirty="0">
                <a:solidFill>
                  <a:srgbClr val="808080"/>
                </a:solidFill>
                <a:effectLst/>
                <a:latin typeface="Menlo" panose="020B0609030804020204" pitchFamily="49" charset="0"/>
              </a:rPr>
              <a:t>^5</a:t>
            </a:r>
            <a:r>
              <a:rPr lang="en-US" b="0" dirty="0">
                <a:solidFill>
                  <a:srgbClr val="CCCCCC"/>
                </a:solidFill>
                <a:effectLst/>
                <a:latin typeface="Menlo" panose="020B0609030804020204" pitchFamily="49" charset="0"/>
              </a:rPr>
              <a:t> to 10</a:t>
            </a:r>
            <a:r>
              <a:rPr lang="en-US" b="0" dirty="0">
                <a:solidFill>
                  <a:srgbClr val="569CD6"/>
                </a:solidFill>
                <a:effectLst/>
                <a:latin typeface="Menlo" panose="020B0609030804020204" pitchFamily="49" charset="0"/>
              </a:rPr>
              <a:t>^6</a:t>
            </a:r>
            <a:r>
              <a:rPr lang="en-US" b="0" dirty="0">
                <a:solidFill>
                  <a:srgbClr val="CCCCCC"/>
                </a:solidFill>
                <a:effectLst/>
                <a:latin typeface="Menlo" panose="020B0609030804020204" pitchFamily="49" charset="0"/>
              </a:rPr>
              <a:t> peptides (</a:t>
            </a:r>
            <a:r>
              <a:rPr lang="en-US" b="0" dirty="0">
                <a:solidFill>
                  <a:srgbClr val="569CD6"/>
                </a:solidFill>
                <a:effectLst/>
                <a:latin typeface="Menlo" panose="020B0609030804020204" pitchFamily="49" charset="0"/>
              </a:rPr>
              <a:t>Amino acid similarity accounts for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and for "holes" in the T cell repertoire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Berner et al. </a:t>
            </a:r>
            <a:r>
              <a:rPr lang="en-US" i="1" dirty="0">
                <a:solidFill>
                  <a:srgbClr val="1F2328"/>
                </a:solidFill>
                <a:latin typeface="-apple-system"/>
              </a:rPr>
              <a:t>JAMA Oncology</a:t>
            </a:r>
            <a:r>
              <a:rPr lang="en-US" dirty="0">
                <a:solidFill>
                  <a:srgbClr val="1F2328"/>
                </a:solidFill>
                <a:latin typeface="-apple-system"/>
              </a:rPr>
              <a:t>, 2019</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skin second most similar to NSCLC after lung and had second highest proportion of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(also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r>
              <a:rPr lang="en-US" b="0" dirty="0">
                <a:solidFill>
                  <a:srgbClr val="569CD6"/>
                </a:solidFill>
                <a:effectLst/>
                <a:latin typeface="Menlo" panose="020B0609030804020204" pitchFamily="49" charset="0"/>
              </a:rPr>
              <a:t>same T cell clonotypes infiltrated both lung tumor and autoimmune skin lesions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Speculation for what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 cells are actually targeting, perhaps T cells targeting cancer neoantigens cross-react with WT version of protein in healthy tissue (Autoreactive </a:t>
            </a:r>
            <a:r>
              <a:rPr lang="en-US" b="0" dirty="0" err="1">
                <a:solidFill>
                  <a:srgbClr val="569CD6"/>
                </a:solidFill>
                <a:effectLst/>
                <a:latin typeface="Menlo" panose="020B0609030804020204" pitchFamily="49" charset="0"/>
              </a:rPr>
              <a:t>napsin</a:t>
            </a:r>
            <a:r>
              <a:rPr lang="en-US" b="0" dirty="0">
                <a:solidFill>
                  <a:srgbClr val="569CD6"/>
                </a:solidFill>
                <a:effectLst/>
                <a:latin typeface="Menlo" panose="020B0609030804020204" pitchFamily="49" charset="0"/>
              </a:rPr>
              <a:t> A-specific T cells are enriched in lung tumors and inflammatory lung lesions during immune checkpoint blockade</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What makes TCRs </a:t>
            </a:r>
            <a:r>
              <a:rPr lang="en-US" b="0" dirty="0" err="1">
                <a:solidFill>
                  <a:srgbClr val="CCCCCC"/>
                </a:solidFill>
                <a:effectLst/>
                <a:latin typeface="Menlo" panose="020B0609030804020204" pitchFamily="49" charset="0"/>
              </a:rPr>
              <a:t>crossreactive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cross-reactivity need not result from sequence similarity (3D structural similarity more important than 1D sequence similarity (Peter’s paper: Autoreactive T cell receptors with shared germline-like </a:t>
            </a:r>
            <a:r>
              <a:rPr lang="el-GR" b="0" dirty="0">
                <a:solidFill>
                  <a:srgbClr val="569CD6"/>
                </a:solidFill>
                <a:effectLst/>
                <a:latin typeface="Menlo" panose="020B0609030804020204" pitchFamily="49" charset="0"/>
              </a:rPr>
              <a:t>α </a:t>
            </a:r>
            <a:r>
              <a:rPr lang="en-US" b="0" dirty="0">
                <a:solidFill>
                  <a:srgbClr val="569CD6"/>
                </a:solidFill>
                <a:effectLst/>
                <a:latin typeface="Menlo" panose="020B0609030804020204" pitchFamily="49" charset="0"/>
              </a:rPr>
              <a:t>chains in type 1 diabetes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i="0" u="none" strike="noStrike" dirty="0">
                <a:solidFill>
                  <a:srgbClr val="1F2328"/>
                </a:solidFill>
                <a:effectLst/>
                <a:latin typeface="-apple-system"/>
              </a:rPr>
              <a:t>Kato et al. </a:t>
            </a:r>
            <a:r>
              <a:rPr lang="en-US" i="1" u="none" strike="noStrike" dirty="0">
                <a:solidFill>
                  <a:srgbClr val="1F2328"/>
                </a:solidFill>
                <a:effectLst/>
                <a:latin typeface="-apple-system"/>
              </a:rPr>
              <a:t>Journal of Clinical Oncology</a:t>
            </a:r>
            <a:r>
              <a:rPr lang="en-US" i="0" u="none" strike="noStrike" dirty="0">
                <a:solidFill>
                  <a:srgbClr val="1F2328"/>
                </a:solidFill>
                <a:effectLst/>
                <a:latin typeface="-apple-system"/>
              </a:rPr>
              <a:t>, 2023</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some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-provoked T cell clones circulate systemically and attack tumor cells leading to ICB response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or vice a versa some tumor-provoked T cell clones circulate systemically and attack self leading to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not sure how they differentiate between the two</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err="1">
                <a:effectLst/>
              </a:rPr>
              <a:t>Subudhi</a:t>
            </a:r>
            <a:r>
              <a:rPr lang="en-US" i="0" u="none" strike="noStrike" dirty="0">
                <a:effectLst/>
              </a:rPr>
              <a:t> et al. </a:t>
            </a:r>
            <a:r>
              <a:rPr lang="en-US" i="1" u="none" strike="noStrike" dirty="0">
                <a:effectLst/>
              </a:rPr>
              <a:t>Proc Natl </a:t>
            </a:r>
            <a:r>
              <a:rPr lang="en-US" i="1" u="none" strike="noStrike" dirty="0" err="1">
                <a:effectLst/>
              </a:rPr>
              <a:t>Acad</a:t>
            </a:r>
            <a:r>
              <a:rPr lang="en-US" i="1" u="none" strike="noStrike" dirty="0">
                <a:effectLst/>
              </a:rPr>
              <a:t> Sci USA</a:t>
            </a:r>
            <a:r>
              <a:rPr lang="en-US" i="0" u="none" strike="noStrike" dirty="0">
                <a:effectLst/>
              </a:rPr>
              <a:t>, 2016</a:t>
            </a:r>
            <a:endParaRPr lang="en-US" b="0" i="0" u="none" strike="noStrike"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CD8 T cell clonal expansion was greater in patients developing severe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Effective use of latent semantic indexing and computational linguistics in biological and biomedical applications</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HLA-B57 restricted T cells are more </a:t>
            </a:r>
            <a:r>
              <a:rPr lang="en-US" b="0" dirty="0" err="1">
                <a:solidFill>
                  <a:srgbClr val="569CD6"/>
                </a:solidFill>
                <a:effectLst/>
                <a:latin typeface="Menlo" panose="020B0609030804020204" pitchFamily="49" charset="0"/>
              </a:rPr>
              <a:t>crossreactive</a:t>
            </a:r>
            <a:r>
              <a:rPr lang="en-US" b="0" dirty="0">
                <a:solidFill>
                  <a:srgbClr val="569CD6"/>
                </a:solidFill>
                <a:effectLst/>
                <a:latin typeface="Menlo" panose="020B0609030804020204" pitchFamily="49" charset="0"/>
              </a:rPr>
              <a:t> to mutants of target epitopes, this HLA allele also associated with autoimmunity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33597266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expansion of peripheral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populations specific for melanocyte antigens observed only in patients who responded to anti-PD-1 therapy, so ICI can promote breakdown of tolerance towards tumor-lineage self-antigens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 perhaps in responders with low neoantigen tumors more often will see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given necessity for immune activity against tumor associated antigens shared between tumor and 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F2328"/>
                </a:solidFill>
                <a:latin typeface="-apple-system"/>
              </a:rPr>
              <a:t>Rapisuwon</a:t>
            </a:r>
            <a:r>
              <a:rPr lang="en-US" dirty="0">
                <a:solidFill>
                  <a:srgbClr val="1F2328"/>
                </a:solidFill>
                <a:latin typeface="-apple-system"/>
              </a:rPr>
              <a:t> et al., </a:t>
            </a:r>
            <a:r>
              <a:rPr lang="en-US" i="1" dirty="0">
                <a:solidFill>
                  <a:srgbClr val="1F2328"/>
                </a:solidFill>
                <a:latin typeface="-apple-system"/>
              </a:rPr>
              <a:t>J </a:t>
            </a:r>
            <a:r>
              <a:rPr lang="en-US" i="1" dirty="0" err="1">
                <a:solidFill>
                  <a:srgbClr val="1F2328"/>
                </a:solidFill>
                <a:latin typeface="-apple-system"/>
              </a:rPr>
              <a:t>Immunother</a:t>
            </a:r>
            <a:r>
              <a:rPr lang="en-US" i="1" dirty="0">
                <a:solidFill>
                  <a:srgbClr val="1F2328"/>
                </a:solidFill>
                <a:latin typeface="-apple-system"/>
              </a:rPr>
              <a:t> Cancer</a:t>
            </a:r>
            <a:r>
              <a:rPr lang="en-US" dirty="0">
                <a:solidFill>
                  <a:srgbClr val="1F2328"/>
                </a:solidFill>
                <a:latin typeface="-apple-system"/>
              </a:rPr>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identical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clone found in 4 tissues in a patient with widespread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(duodenum for enteritis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PBMCs, original tumor and liver metastasis responses as well), evidence for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underlying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OR common antigen between tumor and self underlying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duodenitis blocked by antibody to integrin </a:t>
            </a:r>
            <a:r>
              <a:rPr lang="el-GR" b="0" dirty="0">
                <a:solidFill>
                  <a:srgbClr val="569CD6"/>
                </a:solidFill>
                <a:effectLst/>
                <a:latin typeface="Menlo" panose="020B0609030804020204" pitchFamily="49" charset="0"/>
              </a:rPr>
              <a:t>α 4 β 7 (</a:t>
            </a:r>
            <a:r>
              <a:rPr lang="en-US" b="0" dirty="0">
                <a:solidFill>
                  <a:srgbClr val="569CD6"/>
                </a:solidFill>
                <a:effectLst/>
                <a:latin typeface="Menlo" panose="020B0609030804020204" pitchFamily="49" charset="0"/>
              </a:rPr>
              <a:t>LPAM-1) which blocks T cell </a:t>
            </a:r>
            <a:r>
              <a:rPr lang="en-US" b="0" dirty="0" err="1">
                <a:solidFill>
                  <a:srgbClr val="569CD6"/>
                </a:solidFill>
                <a:effectLst/>
                <a:latin typeface="Menlo" panose="020B0609030804020204" pitchFamily="49" charset="0"/>
              </a:rPr>
              <a:t>infiltraton</a:t>
            </a:r>
            <a:r>
              <a:rPr lang="en-US" b="0" dirty="0">
                <a:solidFill>
                  <a:srgbClr val="569CD6"/>
                </a:solidFill>
                <a:effectLst/>
                <a:latin typeface="Menlo" panose="020B0609030804020204" pitchFamily="49" charset="0"/>
              </a:rPr>
              <a:t> into GI tract, suggesting that GI toxicity resulted from circulating T cells trafficked to GI tract following expansion elsewhere i.e. in the tumor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Global analysis of shared T cell specificities in human non-small cell lung cancer enables HLA inference and antigen discovery: autoreactive T cells in peripheral blood may exist (pruned but not clonally deleted thymus) to avoid immunologic "blind spots" to pathogens, i.e. pathogens that look like self would get by free otherwise if we didn't have some autoreactivity perhaps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Heterogeneity of autoreactive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sites of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shared clonal origin among CD8</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cells at site of colitis with gut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suggesting clonal expansion from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population being responsible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 (different from autoimmune, so </a:t>
            </a:r>
            <a:r>
              <a:rPr lang="en-US" b="0" dirty="0">
                <a:solidFill>
                  <a:srgbClr val="569CD6"/>
                </a:solidFill>
                <a:effectLst/>
                <a:latin typeface="Menlo" panose="020B0609030804020204" pitchFamily="49" charset="0"/>
              </a:rPr>
              <a:t>for tissues that lack </a:t>
            </a: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like the synovium, trafficking of T cells from the periphery may be important for </a:t>
            </a:r>
            <a:r>
              <a:rPr lang="en-US" b="0" dirty="0" err="1">
                <a:solidFill>
                  <a:srgbClr val="569CD6"/>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35101349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cells seen infiltrating into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T cells seen targeting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 seen in blood, so T cells involved in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autoantibodies present ~50% of time for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strike="noStrike" dirty="0">
                <a:solidFill>
                  <a:srgbClr val="1F2328"/>
                </a:solidFill>
                <a:effectLst/>
                <a:latin typeface="-apple-system"/>
              </a:rPr>
              <a:t>Oh et al. </a:t>
            </a:r>
            <a:r>
              <a:rPr lang="en-US" i="1" u="none" strike="noStrike" dirty="0">
                <a:solidFill>
                  <a:srgbClr val="1F2328"/>
                </a:solidFill>
                <a:effectLst/>
                <a:latin typeface="-apple-system"/>
              </a:rPr>
              <a:t>Cancer Res</a:t>
            </a:r>
            <a:r>
              <a:rPr lang="en-US" i="0" u="none" strike="noStrike" dirty="0">
                <a:solidFill>
                  <a:srgbClr val="1F2328"/>
                </a:solidFill>
                <a:effectLst/>
                <a:latin typeface="-apple-system"/>
              </a:rPr>
              <a:t>. 2018</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induced greater diversification of T cell repertoire (more clonotypes including newly detected clones, decreased clonality)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 compared to no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Improved survival with T cell clonotype stability after anti-CTLA-4 treatment in cancer patients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diverse repertoires are important in limiting the magnitude of immune escape but may also promote self-reactive clones and induce host inflammation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2328"/>
                </a:solidFill>
                <a:latin typeface="-apple-system"/>
              </a:rPr>
              <a:t>Carbone et al. </a:t>
            </a:r>
            <a:r>
              <a:rPr lang="en-US" i="1" dirty="0">
                <a:solidFill>
                  <a:srgbClr val="1F2328"/>
                </a:solidFill>
                <a:latin typeface="-apple-system"/>
              </a:rPr>
              <a:t>Front Immunol</a:t>
            </a:r>
            <a:r>
              <a:rPr lang="en-US" dirty="0">
                <a:solidFill>
                  <a:srgbClr val="1F2328"/>
                </a:solidFill>
                <a:latin typeface="-apple-system"/>
              </a:rPr>
              <a:t>. 2023</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they usually find different TCR sequences in vitiligo and primary melanoma lesions, so T cell response against normal melanocytes leading to vitiligo is not usually mediated by reactivation of T cell clones infiltrating/specific to primary melanoma but rather perhaps by T cells targeting metastatic tissues, so kind of different from my thinking of usually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primary tumor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 but could also be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between metastases and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sites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metastasis and vitiligo sample TCRs more similar than primary melanoma and vitiligo TCRs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Interpreting T cell </a:t>
            </a: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through structure: implications for TCR-based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crossreactivity</a:t>
            </a:r>
            <a:r>
              <a:rPr lang="en-US" b="0" dirty="0">
                <a:solidFill>
                  <a:srgbClr val="569CD6"/>
                </a:solidFill>
                <a:effectLst/>
                <a:latin typeface="Menlo" panose="020B0609030804020204" pitchFamily="49" charset="0"/>
              </a:rPr>
              <a:t> driven by structural similarities of seemingly unrelated </a:t>
            </a:r>
            <a:r>
              <a:rPr lang="en-US" b="0" dirty="0" err="1">
                <a:solidFill>
                  <a:srgbClr val="569CD6"/>
                </a:solidFill>
                <a:effectLst/>
                <a:latin typeface="Menlo" panose="020B0609030804020204" pitchFamily="49" charset="0"/>
              </a:rPr>
              <a:t>pMHCs</a:t>
            </a:r>
            <a:r>
              <a:rPr lang="en-US" b="0" dirty="0">
                <a:solidFill>
                  <a:srgbClr val="569CD6"/>
                </a:solidFill>
                <a:effectLst/>
                <a:latin typeface="Menlo" panose="020B0609030804020204" pitchFamily="49" charset="0"/>
              </a:rPr>
              <a:t> (by sequence)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BlinkMacSystemFont"/>
              </a:rPr>
              <a:t>PMID: 34589959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can see same clonotypes of T cells reactive against tumor and self in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T</a:t>
            </a:r>
            <a:r>
              <a:rPr lang="en-US" b="0" dirty="0" err="1">
                <a:solidFill>
                  <a:srgbClr val="808080"/>
                </a:solidFill>
                <a:effectLst/>
                <a:latin typeface="Menlo" panose="020B0609030804020204" pitchFamily="49" charset="0"/>
              </a:rPr>
              <a:t>rm</a:t>
            </a:r>
            <a:r>
              <a:rPr lang="en-US" b="0" dirty="0">
                <a:solidFill>
                  <a:srgbClr val="569CD6"/>
                </a:solidFill>
                <a:effectLst/>
                <a:latin typeface="Menlo" panose="020B0609030804020204" pitchFamily="49" charset="0"/>
              </a:rPr>
              <a:t> cells locally expanded 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-dermatitis and –colitis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Other hypotheses: off-target effects (hypothalamus and pituitary express IC ligand), cytokine production damage normal tissue, autoantibodies, microbiome (</a:t>
            </a:r>
            <a:r>
              <a:rPr lang="en-US" b="0" dirty="0" err="1">
                <a:solidFill>
                  <a:srgbClr val="569CD6"/>
                </a:solidFill>
                <a:effectLst/>
                <a:latin typeface="Menlo" panose="020B0609030804020204" pitchFamily="49" charset="0"/>
              </a:rPr>
              <a:t>proinfammatory</a:t>
            </a:r>
            <a:r>
              <a:rPr lang="en-US" b="0" dirty="0">
                <a:solidFill>
                  <a:srgbClr val="569CD6"/>
                </a:solidFill>
                <a:effectLst/>
                <a:latin typeface="Menlo" panose="020B0609030804020204" pitchFamily="49" charset="0"/>
              </a:rPr>
              <a:t>)</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609503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81727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recency! 2022!</a:t>
            </a:r>
          </a:p>
        </p:txBody>
      </p:sp>
      <p:sp>
        <p:nvSpPr>
          <p:cNvPr id="4" name="Slide Number Placeholder 3"/>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92755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010699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Gloss over 1-7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sharing </a:t>
            </a:r>
            <a:r>
              <a:rPr lang="en-US" dirty="0" err="1"/>
              <a:t>downsampling</a:t>
            </a:r>
            <a:r>
              <a:rPr lang="en-US" dirty="0"/>
              <a:t>... </a:t>
            </a:r>
            <a:r>
              <a:rPr lang="en-US" dirty="0" err="1"/>
              <a:t>downsample</a:t>
            </a:r>
            <a:r>
              <a:rPr lang="en-US" dirty="0"/>
              <a:t> reads per patient </a:t>
            </a:r>
            <a:r>
              <a:rPr lang="en-US" dirty="0">
                <a:sym typeface="Wingdings" pitchFamily="2" charset="2"/>
              </a:rPr>
              <a:t> ~4k T cells</a:t>
            </a:r>
            <a:endParaRPr lang="en-US" dirty="0"/>
          </a:p>
          <a:p>
            <a:endParaRPr lang="en-US" dirty="0"/>
          </a:p>
          <a:p>
            <a:r>
              <a:rPr lang="en-US" dirty="0" err="1"/>
              <a:t>Stitchr</a:t>
            </a:r>
            <a:r>
              <a:rPr lang="en-US" dirty="0"/>
              <a:t>: basically looks for sequence matches between N terminus and C terminus of junction and V gene, incrementally deleting V gene residues until it finds junction. Then use non-V portion of CDR3 to search J gene, then remainder for search D gene (TRB). Then get seq by trim reference and use most common codon for species</a:t>
            </a:r>
            <a:endParaRPr lang="en-US" b="0" i="0" u="none" strike="noStrike" dirty="0">
              <a:solidFill>
                <a:srgbClr val="2A2A2A"/>
              </a:solidFill>
              <a:effectLst/>
              <a:latin typeface="Merriweather" pitchFamily="2" charset="77"/>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IGoR</a:t>
            </a:r>
            <a:r>
              <a:rPr lang="en-US" dirty="0"/>
              <a:t>: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starts by listing the possible recombination and hypermutation scenarios leading to an observed sequence in the data set, then assigns probability weights reflecting the likelihood of these scenarios,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restricts its exploration to the reasonably likely ones to save on computational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computational pipeline: V(D)J recombination proceeds by joining randomly selected segments (V, D, and J segments in the case of TRB and IGH), each segment gets trimmed at its ends (hashed areas), and a varying number of non-templated insertions are added between them, </a:t>
            </a:r>
            <a:r>
              <a:rPr lang="en-US" b="0" dirty="0" err="1">
                <a:solidFill>
                  <a:srgbClr val="CCCCCC"/>
                </a:solidFill>
                <a:effectLst/>
                <a:latin typeface="Menlo" panose="020B0609030804020204" pitchFamily="49" charset="0"/>
              </a:rPr>
              <a:t>IGoR</a:t>
            </a:r>
            <a:r>
              <a:rPr lang="en-US" b="0" dirty="0">
                <a:solidFill>
                  <a:srgbClr val="CCCCCC"/>
                </a:solidFill>
                <a:effectLst/>
                <a:latin typeface="Menlo" panose="020B0609030804020204" pitchFamily="49" charset="0"/>
              </a:rPr>
              <a:t> lists putative recombination scenarios consistent with the observed sequence, and weighs them according to their likelihood, the likelihood of each scenario is computed using a Bayesian network of dependencies between the recombination features (V, D, J segment choices, insertions, and deletions)</a:t>
            </a:r>
            <a:endParaRPr lang="en-US" dirty="0"/>
          </a:p>
          <a:p>
            <a:endParaRPr lang="en-US" dirty="0"/>
          </a:p>
          <a:p>
            <a:r>
              <a:rPr lang="en-US" dirty="0"/>
              <a:t>QC/metrics:</a:t>
            </a:r>
          </a:p>
          <a:p>
            <a:pPr marL="914400" lvl="1" indent="-457200">
              <a:buFont typeface="+mj-lt"/>
              <a:buAutoNum type="alphaLcParenR"/>
            </a:pPr>
            <a:r>
              <a:rPr lang="en-US" dirty="0"/>
              <a:t>Mitochondrial RNA &lt; 15%</a:t>
            </a:r>
          </a:p>
          <a:p>
            <a:pPr marL="914400" lvl="1" indent="-457200">
              <a:buFont typeface="+mj-lt"/>
              <a:buAutoNum type="alphaLcParenR"/>
            </a:pPr>
            <a:r>
              <a:rPr lang="en-US" dirty="0"/>
              <a:t>&gt; 500 unique RNAs/cell</a:t>
            </a:r>
          </a:p>
          <a:p>
            <a:pPr marL="914400" lvl="1" indent="-457200">
              <a:buFont typeface="+mj-lt"/>
              <a:buAutoNum type="alphaLcParenR"/>
            </a:pPr>
            <a:r>
              <a:rPr lang="en-US" dirty="0"/>
              <a:t>181,403 cells remain after QC (50,524 cells dropped)</a:t>
            </a:r>
          </a:p>
          <a:p>
            <a:pPr marL="914400" lvl="1" indent="-457200">
              <a:buFont typeface="+mj-lt"/>
              <a:buAutoNum type="alphaLcParenR"/>
            </a:pPr>
            <a:r>
              <a:rPr lang="en-US" dirty="0"/>
              <a:t>30,136 T cells (before </a:t>
            </a:r>
            <a:r>
              <a:rPr lang="en-US" dirty="0" err="1"/>
              <a:t>downsample</a:t>
            </a:r>
            <a:r>
              <a:rPr lang="en-US" dirty="0"/>
              <a:t>)</a:t>
            </a:r>
          </a:p>
          <a:p>
            <a:pPr marL="914400" lvl="1" indent="-457200">
              <a:buFont typeface="+mj-lt"/>
              <a:buAutoNum type="alphaLcParenR"/>
            </a:pPr>
            <a:r>
              <a:rPr lang="en-US" dirty="0"/>
              <a:t>328 TCRs/patient (24 patients) </a:t>
            </a:r>
            <a:r>
              <a:rPr lang="en-US" dirty="0" err="1"/>
              <a:t>downsampling</a:t>
            </a:r>
            <a:r>
              <a:rPr lang="en-US" dirty="0"/>
              <a:t> = 7872 total TCRs after </a:t>
            </a:r>
            <a:r>
              <a:rPr lang="en-US" dirty="0" err="1"/>
              <a:t>downsampling</a:t>
            </a:r>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4118396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9A2B7-ADA7-184D-FC26-582B42771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A392F-DBC0-8D62-26FC-EECCA033D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A962A-D862-2B2E-FA88-880B3DD84F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209184-4073-C933-768A-DE280AA84EAA}"/>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553293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03BAD-7A0A-00DA-0475-6C4881604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4DE37-9F50-362C-A532-72856F9EA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209935-9B5E-3CFE-B32D-F55CE12B33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6BD9DC-A166-B045-88B1-C3B7C382B873}"/>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395708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1E4C6-7764-CAF0-DD27-7028F690A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A5F11-AEED-C631-C792-AB16B5578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8E2BB-F549-8B30-914B-9A039AAB50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71294092-89CD-C127-18C8-4F8D8C1777F8}"/>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65920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AAE54-3ED3-73D7-D08E-A505F426F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D6F0D-0DBF-DF39-0970-0A8DF4D26A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94192-F31B-F231-B49B-FBBDD46490CA}"/>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Fewer Tregs associated with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literature, don’t see that here though, don’t even see ICI decreasing Tregs…</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Wilcox rank sum test doesn’t assume equal variances (t test does)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~similar to what I see here: low baseline circulating MAITs associated with </a:t>
            </a:r>
            <a:r>
              <a:rPr lang="en-US" b="1" dirty="0" err="1"/>
              <a:t>irAE</a:t>
            </a:r>
            <a:r>
              <a:rPr lang="en-US" b="1" dirty="0"/>
              <a:t> colitis (PMID: 32734627)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~opposite to what I see here: activated CD4 TEM abundance (in PBMCs) associated with </a:t>
            </a:r>
            <a:r>
              <a:rPr lang="en-US" b="1" dirty="0" err="1"/>
              <a:t>irAE</a:t>
            </a:r>
            <a:r>
              <a:rPr lang="en-US" b="1" dirty="0"/>
              <a:t> development (</a:t>
            </a:r>
            <a:r>
              <a:rPr lang="en-US" b="1" i="0" strike="noStrike" dirty="0">
                <a:effectLst/>
              </a:rPr>
              <a:t>PMID: 35027754</a:t>
            </a:r>
            <a:r>
              <a:rPr lang="en-US" b="1" dirty="0"/>
              <a:t>)</a:t>
            </a:r>
          </a:p>
        </p:txBody>
      </p:sp>
      <p:sp>
        <p:nvSpPr>
          <p:cNvPr id="4" name="Slide Number Placeholder 3">
            <a:extLst>
              <a:ext uri="{FF2B5EF4-FFF2-40B4-BE49-F238E27FC236}">
                <a16:creationId xmlns:a16="http://schemas.microsoft.com/office/drawing/2014/main" id="{DEC34123-06A2-C03F-4CFA-B4AF5ED34BA8}"/>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863202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AB66C-4ADB-1E3E-A73A-A537B2DE3B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43CFA-3446-CC8C-A52B-3CFEF162E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9EA7C-F23F-98AA-BA2A-A4FD71FE173F}"/>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Fewer Tregs associated with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literature, don’t see that here though, don’t even see ICI decreasing Tregs…</a:t>
            </a:r>
          </a:p>
          <a:p>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~similar to what I see here: low baseline circulating MAITs associated with </a:t>
            </a:r>
            <a:r>
              <a:rPr lang="en-US" b="1" dirty="0" err="1"/>
              <a:t>irAE</a:t>
            </a:r>
            <a:r>
              <a:rPr lang="en-US" b="1" dirty="0"/>
              <a:t> colitis (PMID: 32734627)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~opposite to what I see here: activated CD4 TEM abundance (in PBMCs) associated with </a:t>
            </a:r>
            <a:r>
              <a:rPr lang="en-US" b="1" dirty="0" err="1"/>
              <a:t>irAE</a:t>
            </a:r>
            <a:r>
              <a:rPr lang="en-US" b="1" dirty="0"/>
              <a:t> development (</a:t>
            </a:r>
            <a:r>
              <a:rPr lang="en-US" b="1" i="0" strike="noStrike" dirty="0">
                <a:effectLst/>
              </a:rPr>
              <a:t>PMID: 35027754</a:t>
            </a:r>
            <a:r>
              <a:rPr lang="en-US" b="1" dirty="0"/>
              <a:t>)</a:t>
            </a:r>
          </a:p>
        </p:txBody>
      </p:sp>
      <p:sp>
        <p:nvSpPr>
          <p:cNvPr id="4" name="Slide Number Placeholder 3">
            <a:extLst>
              <a:ext uri="{FF2B5EF4-FFF2-40B4-BE49-F238E27FC236}">
                <a16:creationId xmlns:a16="http://schemas.microsoft.com/office/drawing/2014/main" id="{D7011211-F212-99BA-F32C-1E48F04525AA}"/>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646835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0528"/>
            <a:ext cx="5486400" cy="3960495"/>
          </a:xfrm>
        </p:spPr>
        <p:txBody>
          <a:bodyPr/>
          <a:lstStyle/>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334793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only a small portion of an antigen is needed to be recognized by a TCR (8-10 amino acids for MHCI, 14-18 for MHCII, does this mean that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might be more cross-reactive?)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analysis and metrics of diversity and clonality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CDR1-2 contact MHC and CDR3 contacts peptide is the general rule, but CDR1</a:t>
            </a:r>
            <a:r>
              <a:rPr lang="el-GR" b="1" dirty="0">
                <a:solidFill>
                  <a:srgbClr val="569CD6"/>
                </a:solidFill>
                <a:effectLst/>
                <a:latin typeface="Menlo" panose="020B0609030804020204" pitchFamily="49" charset="0"/>
              </a:rPr>
              <a:t>α </a:t>
            </a:r>
            <a:r>
              <a:rPr lang="en-US" b="1" dirty="0">
                <a:solidFill>
                  <a:srgbClr val="569CD6"/>
                </a:solidFill>
                <a:effectLst/>
                <a:latin typeface="Menlo" panose="020B0609030804020204" pitchFamily="49" charset="0"/>
              </a:rPr>
              <a:t>also contacts peptide and CDR3</a:t>
            </a:r>
            <a:r>
              <a:rPr lang="el-GR" b="1" dirty="0">
                <a:solidFill>
                  <a:srgbClr val="569CD6"/>
                </a:solidFill>
                <a:effectLst/>
                <a:latin typeface="Menlo" panose="020B0609030804020204" pitchFamily="49" charset="0"/>
              </a:rPr>
              <a:t>β </a:t>
            </a:r>
            <a:r>
              <a:rPr lang="en-US" b="1" dirty="0">
                <a:solidFill>
                  <a:srgbClr val="569CD6"/>
                </a:solidFill>
                <a:effectLst/>
                <a:latin typeface="Menlo" panose="020B0609030804020204" pitchFamily="49" charset="0"/>
              </a:rPr>
              <a:t>doesn't contact peptide too much</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 (</a:t>
            </a:r>
            <a:r>
              <a:rPr lang="en-US" b="0" i="0" u="none" strike="noStrike" dirty="0">
                <a:solidFill>
                  <a:srgbClr val="0272B1"/>
                </a:solidFill>
                <a:effectLst/>
                <a:latin typeface="ElsevierGulliver"/>
                <a:hlinkClick r:id="rId3"/>
              </a:rPr>
              <a:t>Davis et al., 1998</a:t>
            </a:r>
            <a:r>
              <a:rPr lang="en-US" b="0" i="0" u="none" strike="noStrike" dirty="0">
                <a:solidFill>
                  <a:srgbClr val="1F1F1F"/>
                </a:solidFill>
                <a:effectLst/>
                <a:latin typeface="ElsevierGulliver"/>
              </a:rPr>
              <a:t>, </a:t>
            </a:r>
            <a:r>
              <a:rPr lang="en-US" b="0" i="0" u="none" strike="noStrike" dirty="0">
                <a:solidFill>
                  <a:srgbClr val="0272B1"/>
                </a:solidFill>
                <a:effectLst/>
                <a:latin typeface="ElsevierGulliver"/>
                <a:hlinkClick r:id="rId4"/>
              </a:rPr>
              <a:t>Wu et al., 2002</a:t>
            </a:r>
            <a:r>
              <a:rPr lang="en-US" b="0" i="0" u="none" strike="noStrike" dirty="0">
                <a:solidFill>
                  <a:srgbClr val="1F1F1F"/>
                </a:solidFill>
                <a:effectLst/>
                <a:latin typeface="ElsevierGulliver"/>
              </a:rPr>
              <a:t>): https://</a:t>
            </a:r>
            <a:r>
              <a:rPr lang="en-US" b="0" i="0" u="none" strike="noStrike" dirty="0" err="1">
                <a:solidFill>
                  <a:srgbClr val="1F1F1F"/>
                </a:solidFill>
                <a:effectLst/>
                <a:latin typeface="ElsevierGulliver"/>
              </a:rPr>
              <a:t>www.sciencedirect.com</a:t>
            </a:r>
            <a:r>
              <a:rPr lang="en-US" b="0" i="0" u="none" strike="noStrike" dirty="0">
                <a:solidFill>
                  <a:srgbClr val="1F1F1F"/>
                </a:solidFill>
                <a:effectLst/>
                <a:latin typeface="ElsevierGulliver"/>
              </a:rPr>
              <a:t>/science/article/</a:t>
            </a:r>
            <a:r>
              <a:rPr lang="en-US" b="0" i="0" u="none" strike="noStrike" dirty="0" err="1">
                <a:solidFill>
                  <a:srgbClr val="1F1F1F"/>
                </a:solidFill>
                <a:effectLst/>
                <a:latin typeface="ElsevierGulliver"/>
              </a:rPr>
              <a:t>pii</a:t>
            </a:r>
            <a:r>
              <a:rPr lang="en-US" b="0" i="0" u="none" strike="noStrike">
                <a:solidFill>
                  <a:srgbClr val="1F1F1F"/>
                </a:solidFill>
                <a:effectLst/>
                <a:latin typeface="ElsevierGulliver"/>
              </a:rPr>
              <a:t>/S0161589006002148?via%3Dihub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4279739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703388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252371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60509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921630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91C0-9176-23CB-BAFF-CD27EC385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7FA2E-4E8F-552A-FC2D-CBAEC5C1C9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45AB4-7AAE-0E5A-B6A2-FB15B281A4C4}"/>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02BBBA83-56F4-B31B-809B-597E7B5D48D4}"/>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338743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406878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5A037-2367-3162-277B-752288BF2F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12109-41E8-F068-13E3-0C5722539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F5038-D39C-EC72-8D33-E91C785EB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Filtered for top 75 most common linkages</a:t>
            </a:r>
          </a:p>
        </p:txBody>
      </p:sp>
      <p:sp>
        <p:nvSpPr>
          <p:cNvPr id="4" name="Slide Number Placeholder 3">
            <a:extLst>
              <a:ext uri="{FF2B5EF4-FFF2-40B4-BE49-F238E27FC236}">
                <a16:creationId xmlns:a16="http://schemas.microsoft.com/office/drawing/2014/main" id="{B23586DF-466F-720E-3BE4-03358840D9CC}"/>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5503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DC4B-696A-F099-8214-5DE003F12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2BAE13-18C2-2A6F-B796-27A3D4A95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C079A8-039C-571A-D168-DAB18A10CE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Filtered for top 75 most common linkages</a:t>
            </a:r>
          </a:p>
        </p:txBody>
      </p:sp>
      <p:sp>
        <p:nvSpPr>
          <p:cNvPr id="4" name="Slide Number Placeholder 3">
            <a:extLst>
              <a:ext uri="{FF2B5EF4-FFF2-40B4-BE49-F238E27FC236}">
                <a16:creationId xmlns:a16="http://schemas.microsoft.com/office/drawing/2014/main" id="{55B273ED-3606-0CDD-AEED-4A21D6882453}"/>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019294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1C486-7AD8-BE93-1956-DCC4AEC4C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6AE1E-4EAC-6EFE-4455-477330A5F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BAD45-D261-A006-D827-452EB597B976}"/>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Filtered for top 75 most common linkages</a:t>
            </a:r>
          </a:p>
        </p:txBody>
      </p:sp>
      <p:sp>
        <p:nvSpPr>
          <p:cNvPr id="4" name="Slide Number Placeholder 3">
            <a:extLst>
              <a:ext uri="{FF2B5EF4-FFF2-40B4-BE49-F238E27FC236}">
                <a16:creationId xmlns:a16="http://schemas.microsoft.com/office/drawing/2014/main" id="{BE5B849B-79C2-2587-571D-50B90668DC2F}"/>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2578163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ACBD1-4DBF-4639-07AF-A9AAA14E0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E801B-D546-CFB4-8004-484E1626E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AF8AF5-F174-CD76-976F-85786AD1447B}"/>
              </a:ext>
            </a:extLst>
          </p:cNvPr>
          <p:cNvSpPr>
            <a:spLocks noGrp="1"/>
          </p:cNvSpPr>
          <p:nvPr>
            <p:ph type="body" idx="1"/>
          </p:nvPr>
        </p:nvSpPr>
        <p:spPr/>
        <p:txBody>
          <a:bodyPr/>
          <a:lstStyle/>
          <a:p>
            <a:r>
              <a:rPr lang="en-US" b="0" dirty="0">
                <a:solidFill>
                  <a:srgbClr val="CCCCCC"/>
                </a:solidFill>
                <a:effectLst/>
                <a:latin typeface="Menlo" panose="020B0609030804020204" pitchFamily="49" charset="0"/>
              </a:rPr>
              <a:t>Filtered for top 75 most common linkages</a:t>
            </a:r>
          </a:p>
        </p:txBody>
      </p:sp>
      <p:sp>
        <p:nvSpPr>
          <p:cNvPr id="4" name="Slide Number Placeholder 3">
            <a:extLst>
              <a:ext uri="{FF2B5EF4-FFF2-40B4-BE49-F238E27FC236}">
                <a16:creationId xmlns:a16="http://schemas.microsoft.com/office/drawing/2014/main" id="{9DFEE891-A0CE-78D4-CE17-9D0E0575A559}"/>
              </a:ext>
            </a:extLst>
          </p:cNvPr>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270825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9859-A678-D8E2-0586-EAB499DD1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09573-BA9F-AAD7-BB40-A4B368E40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17D36-C0BD-897E-499C-69076F9E3086}"/>
              </a:ext>
            </a:extLst>
          </p:cNvPr>
          <p:cNvSpPr>
            <a:spLocks noGrp="1"/>
          </p:cNvSpPr>
          <p:nvPr>
            <p:ph type="body" idx="1"/>
          </p:nvPr>
        </p:nvSpPr>
        <p:spPr/>
        <p:txBody>
          <a:bodyPr/>
          <a:lstStyle/>
          <a:p>
            <a:r>
              <a:rPr lang="en-US" dirty="0"/>
              <a:t>Perhaps related to connection between infections before autoimmune development? Or just bystanders?</a:t>
            </a:r>
          </a:p>
          <a:p>
            <a:endParaRPr lang="en-US" dirty="0"/>
          </a:p>
          <a:p>
            <a:r>
              <a:rPr lang="en-US" dirty="0" err="1"/>
              <a:t>VDJdb</a:t>
            </a:r>
            <a:r>
              <a:rPr lang="en-US" dirty="0"/>
              <a:t> mostly MHC class I (80k, 4k class II)</a:t>
            </a:r>
          </a:p>
        </p:txBody>
      </p:sp>
      <p:sp>
        <p:nvSpPr>
          <p:cNvPr id="4" name="Slide Number Placeholder 3">
            <a:extLst>
              <a:ext uri="{FF2B5EF4-FFF2-40B4-BE49-F238E27FC236}">
                <a16:creationId xmlns:a16="http://schemas.microsoft.com/office/drawing/2014/main" id="{EDBDC3B2-5ABF-3512-C90C-42C556A4939C}"/>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990512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8DA42-4012-7B30-B1C6-59DA81E9A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0EA33-41D4-2563-B57D-3E4EF3AF3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421D8-27D9-F442-06B4-3A82D0B297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Identification of neoantigens for individualized cancer immunotherapy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cross-reactivity is possible due to low affinity of functional TCR-</a:t>
            </a:r>
            <a:r>
              <a:rPr lang="en-US" b="0" dirty="0" err="1">
                <a:solidFill>
                  <a:srgbClr val="569CD6"/>
                </a:solidFill>
                <a:effectLst/>
                <a:latin typeface="Menlo" panose="020B0609030804020204" pitchFamily="49" charset="0"/>
              </a:rPr>
              <a:t>pMHC</a:t>
            </a:r>
            <a:r>
              <a:rPr lang="en-US" b="0" dirty="0">
                <a:solidFill>
                  <a:srgbClr val="569CD6"/>
                </a:solidFill>
                <a:effectLst/>
                <a:latin typeface="Menlo" panose="020B0609030804020204" pitchFamily="49" charset="0"/>
              </a:rPr>
              <a:t> interaction</a:t>
            </a:r>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Lack of necessity for super high affinity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may support more alternative contacts ~=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hypothesis (i.e. longer CDR3 may disrupt peak affinity but may allow more possible ok TCR-</a:t>
            </a:r>
            <a:r>
              <a:rPr lang="en-US" b="0" i="0" u="none" strike="noStrike" dirty="0" err="1">
                <a:solidFill>
                  <a:srgbClr val="212121"/>
                </a:solidFill>
                <a:effectLst/>
                <a:latin typeface="Cambria" panose="02040503050406030204" pitchFamily="18" charset="0"/>
              </a:rPr>
              <a:t>pMHC</a:t>
            </a:r>
            <a:r>
              <a:rPr lang="en-US" b="0" i="0" u="none" strike="noStrike" dirty="0">
                <a:solidFill>
                  <a:srgbClr val="212121"/>
                </a:solidFill>
                <a:effectLst/>
                <a:latin typeface="Cambria" panose="02040503050406030204" pitchFamily="18" charset="0"/>
              </a:rPr>
              <a:t> interactions sufficient to induce T cell activation)</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Context of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Public/shorter CD8 TRAs/higher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expected more </a:t>
            </a:r>
            <a:r>
              <a:rPr lang="en-US" b="0" i="0" u="none" strike="noStrike" dirty="0" err="1">
                <a:solidFill>
                  <a:srgbClr val="212121"/>
                </a:solidFill>
                <a:effectLst/>
                <a:latin typeface="Cambria" panose="02040503050406030204" pitchFamily="18" charset="0"/>
              </a:rPr>
              <a:t>crossreactive</a:t>
            </a:r>
            <a:r>
              <a:rPr lang="en-US" b="0" i="0" u="none" strike="noStrike" dirty="0">
                <a:solidFill>
                  <a:srgbClr val="212121"/>
                </a:solidFill>
                <a:effectLst/>
                <a:latin typeface="Cambria" panose="02040503050406030204" pitchFamily="18" charset="0"/>
              </a:rPr>
              <a:t> from BRI/</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data... (</a:t>
            </a:r>
            <a:r>
              <a:rPr lang="en-US" b="0" i="0" u="none" strike="noStrike" dirty="0" err="1">
                <a:solidFill>
                  <a:srgbClr val="212121"/>
                </a:solidFill>
                <a:effectLst/>
                <a:latin typeface="Cambria" panose="02040503050406030204" pitchFamily="18" charset="0"/>
              </a:rPr>
              <a:t>VDJdb</a:t>
            </a:r>
            <a:r>
              <a:rPr lang="en-US" b="0" i="0" u="none" strike="noStrike" dirty="0">
                <a:solidFill>
                  <a:srgbClr val="212121"/>
                </a:solidFill>
                <a:effectLst/>
                <a:latin typeface="Cambria" panose="02040503050406030204" pitchFamily="18" charset="0"/>
              </a:rPr>
              <a:t> not </a:t>
            </a:r>
            <a:r>
              <a:rPr lang="en-US" b="0" i="0" u="none" strike="noStrike" dirty="0" err="1">
                <a:solidFill>
                  <a:srgbClr val="212121"/>
                </a:solidFill>
                <a:effectLst/>
                <a:latin typeface="Cambria" panose="02040503050406030204" pitchFamily="18" charset="0"/>
              </a:rPr>
              <a:t>pgen</a:t>
            </a:r>
            <a:r>
              <a:rPr lang="en-US" b="0" i="0" u="none" strike="noStrike" dirty="0">
                <a:solidFill>
                  <a:srgbClr val="212121"/>
                </a:solidFill>
                <a:effectLst/>
                <a:latin typeface="Cambria" panose="02040503050406030204" pitchFamily="18" charset="0"/>
              </a:rPr>
              <a:t>, BRI all 3)</a:t>
            </a:r>
          </a:p>
        </p:txBody>
      </p:sp>
      <p:sp>
        <p:nvSpPr>
          <p:cNvPr id="4" name="Slide Number Placeholder 3">
            <a:extLst>
              <a:ext uri="{FF2B5EF4-FFF2-40B4-BE49-F238E27FC236}">
                <a16:creationId xmlns:a16="http://schemas.microsoft.com/office/drawing/2014/main" id="{3C13DB70-B044-3886-2C65-F79F44545E54}"/>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1278353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0D0F-7263-B744-97A7-A46F36EBB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BCFFF-95FE-030B-7A27-6F8476298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CAA5D-43F3-B830-D4C4-AC210BC186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severe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may represent a subclinical or latent autoimmune state that is unmasked upon ICI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Immune-related adverse events in various organs caused by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progress more rapidly than autoimmune conditions, also transient often with quick recovery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severe </a:t>
            </a:r>
            <a:r>
              <a:rPr lang="en-US" b="1" dirty="0" err="1">
                <a:solidFill>
                  <a:srgbClr val="569CD6"/>
                </a:solidFill>
                <a:effectLst/>
                <a:latin typeface="Menlo" panose="020B0609030804020204" pitchFamily="49" charset="0"/>
              </a:rPr>
              <a:t>irAEs</a:t>
            </a:r>
            <a:r>
              <a:rPr lang="en-US" b="1" dirty="0">
                <a:solidFill>
                  <a:srgbClr val="569CD6"/>
                </a:solidFill>
                <a:effectLst/>
                <a:latin typeface="Menlo" panose="020B0609030804020204" pitchFamily="49" charset="0"/>
              </a:rPr>
              <a:t> may represent a subclinical or latent autoimmune state that is unmasked upon ICI treatment</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7763B45-94D7-C9A6-AB82-A2FF6CD56C0B}"/>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1225000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Picture: Advanced materials for management of immune-related adverse events induced by immune checkpoint inhibitors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and PD-1 signaling converge on Akt, regulator of T cell activation</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CTLA-4 blockade induces more diversified T cells (including autoreactive ones), PD-1 blockade induce more clonal TCR repertoire and proliferation of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2881944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3431146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high TCR diversity/richness/evenness (all same here, highly polyclonal synonyms) in blood associated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 A multi-</a:t>
            </a:r>
            <a:r>
              <a:rPr lang="en-US" b="0" dirty="0" err="1">
                <a:solidFill>
                  <a:srgbClr val="569CD6"/>
                </a:solidFill>
                <a:effectLst/>
                <a:latin typeface="Menlo" panose="020B0609030804020204" pitchFamily="49" charset="0"/>
              </a:rPr>
              <a:t>omic</a:t>
            </a:r>
            <a:r>
              <a:rPr lang="en-US" b="0"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some circulating PD-1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 share TCR sequences with T cells in TME, and this frequency predicts ICB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0" dirty="0" err="1">
                <a:solidFill>
                  <a:srgbClr val="569CD6"/>
                </a:solidFill>
                <a:effectLst/>
                <a:latin typeface="Menlo" panose="020B0609030804020204" pitchFamily="49" charset="0"/>
              </a:rPr>
              <a:t>intratumoral</a:t>
            </a:r>
            <a:r>
              <a:rPr lang="en-US" b="0"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363394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Clinical outcome following checkpoint therapy in renal cell carcinoma is associated with a burst of activated CD8 T cells in blood</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model: pool of tumor-specific TCF-1</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stem-like CD8 T cells that aren't proliferating or generating antitumor effector cells that are a reservoir unleashed by ICB, seen by large burst of HLA-DR</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CD38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sup+&lt;/sup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CD8 T cells after ICB and new repertoire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Distinct cellular mechanisms underlie anti-CTLA-4 and anti-PD-1 checkpoint blockade</a:t>
            </a:r>
          </a:p>
          <a:p>
            <a:r>
              <a:rPr lang="en-US" b="0" dirty="0">
                <a:solidFill>
                  <a:srgbClr val="569CD6"/>
                </a:solidFill>
                <a:effectLst/>
                <a:latin typeface="Menlo" panose="020B0609030804020204" pitchFamily="49" charset="0"/>
              </a:rPr>
              <a:t>- PD-1 blockade predominantly induces expansion of specific tumor infiltrating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 subsets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CTLA-4 blockade induces expansion of ICOS</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Th1-like CD4</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effector T cells, also engages specific subsets of exhausted-like CD8</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a:t>
            </a:r>
            <a:r>
              <a:rPr lang="en-US" b="0" dirty="0">
                <a:solidFill>
                  <a:srgbClr val="808080"/>
                </a:solidFill>
                <a:effectLst/>
                <a:latin typeface="Menlo" panose="020B0609030804020204" pitchFamily="49" charset="0"/>
              </a:rPr>
              <a:t>&lt;/</a:t>
            </a:r>
            <a:r>
              <a:rPr lang="en-US" b="0" dirty="0">
                <a:solidFill>
                  <a:srgbClr val="569CD6"/>
                </a:solidFill>
                <a:effectLst/>
                <a:latin typeface="Menlo" panose="020B0609030804020204" pitchFamily="49" charset="0"/>
              </a:rPr>
              <a:t>sup</a:t>
            </a:r>
            <a:r>
              <a:rPr lang="en-US" b="0" dirty="0">
                <a:solidFill>
                  <a:srgbClr val="808080"/>
                </a:solidFill>
                <a:effectLst/>
                <a:latin typeface="Menlo" panose="020B0609030804020204" pitchFamily="49" charset="0"/>
              </a:rPr>
              <a:t>&gt;</a:t>
            </a:r>
            <a:r>
              <a:rPr lang="en-US" b="0" dirty="0">
                <a:solidFill>
                  <a:srgbClr val="569CD6"/>
                </a:solidFill>
                <a:effectLst/>
                <a:latin typeface="Menlo" panose="020B0609030804020204" pitchFamily="49" charset="0"/>
              </a:rPr>
              <a:t> T cells</a:t>
            </a:r>
          </a:p>
          <a:p>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Immune-related adverse events in checkpoint blockade: observations from human tissue and therapeutic considerations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PD-1 blockade more CD8 effect, CD4 effect more for CTLA-4 blockade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1"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repertoire diversity: friend or foe for protective antitumor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high TCR diversity/richness/evenness (all same here, highly polyclonal synonyms) in blood </a:t>
            </a:r>
            <a:r>
              <a:rPr lang="en-US" b="1" dirty="0" err="1">
                <a:solidFill>
                  <a:srgbClr val="569CD6"/>
                </a:solidFill>
                <a:effectLst/>
                <a:latin typeface="Menlo" panose="020B0609030804020204" pitchFamily="49" charset="0"/>
              </a:rPr>
              <a:t>associted</a:t>
            </a:r>
            <a:r>
              <a:rPr lang="en-US" b="1" dirty="0">
                <a:solidFill>
                  <a:srgbClr val="569CD6"/>
                </a:solidFill>
                <a:effectLst/>
                <a:latin typeface="Menlo" panose="020B0609030804020204" pitchFamily="49" charset="0"/>
              </a:rPr>
              <a:t> with good ICB outcome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clonal replacement: recruitment of less dysfunctional peripheral T cell clonotypes to tumor that were not detectable in tumor prior to PD-1 blockade, i.e. from tumor draining lymph node, more important in ICI than previously thought**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1" dirty="0">
                <a:solidFill>
                  <a:srgbClr val="569CD6"/>
                </a:solidFill>
                <a:effectLst/>
                <a:latin typeface="Menlo" panose="020B0609030804020204" pitchFamily="49" charset="0"/>
              </a:rPr>
              <a:t>**clonal revival: replenishment of highly dysfunctional T cell clones in tumor with new, less dysfunctional T cells (perhaps from periphery, local expansion within tumor) that can be novel clonotypes (i.e. clonal replacement) or clonotypes pre-existing in tumor</a:t>
            </a:r>
          </a:p>
          <a:p>
            <a:endParaRPr lang="en-US" b="1" dirty="0">
              <a:solidFill>
                <a:srgbClr val="569CD6"/>
              </a:solidFill>
              <a:effectLst/>
              <a:latin typeface="Menlo" panose="020B0609030804020204" pitchFamily="49" charset="0"/>
            </a:endParaRPr>
          </a:p>
          <a:p>
            <a:endParaRPr lang="en-US" b="1"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tumor type matters for ICB response: melanoma/NSCLC have higher response rates, colon/endometrium cancers do not respond well to ICB (although those with high microsatellite instability and </a:t>
            </a:r>
            <a:r>
              <a:rPr lang="en-US" b="1" dirty="0" err="1">
                <a:solidFill>
                  <a:srgbClr val="569CD6"/>
                </a:solidFill>
                <a:effectLst/>
                <a:latin typeface="Menlo" panose="020B0609030804020204" pitchFamily="49" charset="0"/>
              </a:rPr>
              <a:t>MMRd</a:t>
            </a:r>
            <a:r>
              <a:rPr lang="en-US" b="1" dirty="0">
                <a:solidFill>
                  <a:srgbClr val="569CD6"/>
                </a:solidFill>
                <a:effectLst/>
                <a:latin typeface="Menlo" panose="020B0609030804020204" pitchFamily="49" charset="0"/>
              </a:rPr>
              <a:t> </a:t>
            </a:r>
            <a:r>
              <a:rPr lang="en-US" b="1" dirty="0" err="1">
                <a:solidFill>
                  <a:srgbClr val="569CD6"/>
                </a:solidFill>
                <a:effectLst/>
                <a:latin typeface="Menlo" panose="020B0609030804020204" pitchFamily="49" charset="0"/>
              </a:rPr>
              <a:t>repsond</a:t>
            </a:r>
            <a:r>
              <a:rPr lang="en-US" b="1" dirty="0">
                <a:solidFill>
                  <a:srgbClr val="569CD6"/>
                </a:solidFill>
                <a:effectLst/>
                <a:latin typeface="Menlo" panose="020B0609030804020204" pitchFamily="49" charset="0"/>
              </a:rPr>
              <a:t> well), tumor burden is a good predictor of ICB response (neoantigen generation to elicit antitumor immunity)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ovarian cancers ICB resistant, not known why (perhaps TIM-3 checkpoint), despite tumor-infiltrating leukocytes present in most ovarian cancer patients (or perhaps these are bystanders reactive to viruses rather than tumor antigens)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 A multi-</a:t>
            </a:r>
            <a:r>
              <a:rPr lang="en-US" b="1" dirty="0" err="1">
                <a:solidFill>
                  <a:srgbClr val="569CD6"/>
                </a:solidFill>
                <a:effectLst/>
                <a:latin typeface="Menlo" panose="020B0609030804020204" pitchFamily="49" charset="0"/>
              </a:rPr>
              <a:t>omic</a:t>
            </a:r>
            <a:r>
              <a:rPr lang="en-US" b="1" dirty="0">
                <a:solidFill>
                  <a:srgbClr val="569CD6"/>
                </a:solidFill>
                <a:effectLst/>
                <a:latin typeface="Menlo" panose="020B0609030804020204" pitchFamily="49" charset="0"/>
              </a:rPr>
              <a:t> single cell sequencing approach to develop a CD8 T cell specific gene signature for anti-PD1 response in solid tumors</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1" dirty="0">
                <a:solidFill>
                  <a:srgbClr val="569CD6"/>
                </a:solidFill>
                <a:effectLst/>
                <a:latin typeface="Menlo" panose="020B0609030804020204" pitchFamily="49" charset="0"/>
              </a:rPr>
              <a:t>**neither pre-treatment TCR clonality nor changes in clonality after ICB correlate with response**</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3199392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1187295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242777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0EA2D-5647-0FA3-00D4-3C43AA682F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5264B-2572-100E-32FD-0E7B9A4A7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8D987-AFD8-1AA3-BED1-52E04FFF14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https://</a:t>
            </a:r>
            <a:r>
              <a:rPr lang="en-US" b="0" dirty="0" err="1">
                <a:solidFill>
                  <a:srgbClr val="CCCCCC"/>
                </a:solidFill>
                <a:effectLst/>
                <a:latin typeface="Menlo" panose="020B0609030804020204" pitchFamily="49" charset="0"/>
              </a:rPr>
              <a:t>www.annalsofoncology.org</a:t>
            </a:r>
            <a:r>
              <a:rPr lang="en-US" b="0" dirty="0">
                <a:solidFill>
                  <a:srgbClr val="CCCCCC"/>
                </a:solidFill>
                <a:effectLst/>
                <a:latin typeface="Menlo" panose="020B0609030804020204" pitchFamily="49" charset="0"/>
              </a:rPr>
              <a:t>/article/S0923-7534(19)34926-9/</a:t>
            </a:r>
            <a:r>
              <a:rPr lang="en-US" b="0" dirty="0" err="1">
                <a:solidFill>
                  <a:srgbClr val="CCCCCC"/>
                </a:solidFill>
                <a:effectLst/>
                <a:latin typeface="Menlo" panose="020B0609030804020204" pitchFamily="49" charset="0"/>
              </a:rPr>
              <a:t>fulltext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56C61A5-42D3-ABF8-5C69-98D205AB2E58}"/>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4278659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66081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F0A4-89BE-440E-07EB-666A96F6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72BA-DEFE-DBBB-99A4-7F06F3DBE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89EBE-22A2-E8F9-0B5E-00B34ED770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a:extLst>
              <a:ext uri="{FF2B5EF4-FFF2-40B4-BE49-F238E27FC236}">
                <a16:creationId xmlns:a16="http://schemas.microsoft.com/office/drawing/2014/main" id="{F738DF2F-359D-75F9-6B29-C6819C5ACB43}"/>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19429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Ipilimumab: CTLA-4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i="0" u="none" strike="noStrike" dirty="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Roboto" panose="02000000000000000000" pitchFamily="2" charset="0"/>
              </a:rPr>
              <a:t>Pembrolizumab/nivolumab: PD-1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Autoimmune toxicity occurs in up to 60% of patients treated with immune checkpoint inhibitor (ICI) therapy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Perhaps worth trying to make analogy between viral infections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autoimmunity and tumor response </a:t>
            </a:r>
            <a:r>
              <a:rPr lang="en-US" b="0" dirty="0" err="1">
                <a:solidFill>
                  <a:srgbClr val="CCCCCC"/>
                </a:solidFill>
                <a:effectLst/>
                <a:latin typeface="Menlo" panose="020B0609030804020204" pitchFamily="49" charset="0"/>
              </a:rPr>
              <a:t>preceeding</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Association of checkpoint inhibitor-induced toxic effects with shared cancer and tissue antigens in non-small cell lung cancer: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associated with response to therapy (also can cite Association of vitiligo with tumor response in patients with metastatic melanoma treated with pembrolizumab</a:t>
            </a:r>
            <a:r>
              <a:rPr lang="en-US" b="0" dirty="0">
                <a:solidFill>
                  <a:srgbClr val="CCCCCC"/>
                </a:solidFill>
                <a:effectLst/>
                <a:latin typeface="Menlo" panose="020B0609030804020204" pitchFamily="49" charset="0"/>
              </a:rPr>
              <a:t>), also </a:t>
            </a:r>
            <a:r>
              <a:rPr lang="en-US" b="0" dirty="0">
                <a:solidFill>
                  <a:srgbClr val="569CD6"/>
                </a:solidFill>
                <a:effectLst/>
                <a:latin typeface="Menlo" panose="020B0609030804020204" pitchFamily="49" charset="0"/>
              </a:rPr>
              <a:t>Nivolumab in resected and unresectable metastatic melanoma: characteristics of immune-related adverse events and association with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b="0" dirty="0">
                <a:solidFill>
                  <a:srgbClr val="569CD6"/>
                </a:solidFill>
                <a:effectLst/>
                <a:latin typeface="Menlo" panose="020B0609030804020204" pitchFamily="49" charset="0"/>
              </a:rPr>
              <a:t>Characterization of anti-cancer immune response associated with immune-related adverse events in patients with kidney cancer (meeting abstract)</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more </a:t>
            </a: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in ICB responders, not a new finding</a:t>
            </a:r>
          </a:p>
        </p:txBody>
      </p:sp>
      <p:sp>
        <p:nvSpPr>
          <p:cNvPr id="4" name="Slide Number Placeholder 3"/>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294626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772CC-5708-24AB-1045-4F6DBB373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20B9D-2DCD-D474-B22E-F9D0027EB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0AEB7-BD68-BC43-033A-4608D35756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Perhaps due to antigenic similarities between certain </a:t>
            </a:r>
            <a:r>
              <a:rPr lang="en-US" b="0" dirty="0" err="1">
                <a:solidFill>
                  <a:srgbClr val="569CD6"/>
                </a:solidFill>
                <a:effectLst/>
                <a:latin typeface="Menlo" panose="020B0609030804020204" pitchFamily="49" charset="0"/>
              </a:rPr>
              <a:t>irAE</a:t>
            </a:r>
            <a:r>
              <a:rPr lang="en-US" b="0" dirty="0">
                <a:solidFill>
                  <a:srgbClr val="569CD6"/>
                </a:solidFill>
                <a:effectLst/>
                <a:latin typeface="Menlo" panose="020B0609030804020204" pitchFamily="49" charset="0"/>
              </a:rPr>
              <a:t> tissues and tumor origin type… melanoma has higher frequency of skin and gastrointestinal </a:t>
            </a:r>
            <a:r>
              <a:rPr lang="en-US" b="0" dirty="0" err="1">
                <a:solidFill>
                  <a:srgbClr val="569CD6"/>
                </a:solidFill>
                <a:effectLst/>
                <a:latin typeface="Menlo" panose="020B0609030804020204" pitchFamily="49" charset="0"/>
              </a:rPr>
              <a:t>irAEs</a:t>
            </a:r>
            <a:r>
              <a:rPr lang="en-US" b="0" dirty="0">
                <a:solidFill>
                  <a:srgbClr val="569CD6"/>
                </a:solidFill>
                <a:effectLst/>
                <a:latin typeface="Menlo" panose="020B0609030804020204" pitchFamily="49" charset="0"/>
              </a:rPr>
              <a:t> but lower frequency of pneumonia compared to NSCLC patients, dermatitis, arthritis, and myalgia more common in melanoma patients than renal cell carcinoma patients, pneumonitis and dyspnea less common in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0617B58C-D137-A625-147C-D36A45BD833F}"/>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636780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69CD6"/>
                </a:solidFill>
                <a:effectLst/>
                <a:latin typeface="Menlo" panose="020B0609030804020204" pitchFamily="49" charset="0"/>
              </a:rPr>
              <a:t>Glehr</a:t>
            </a:r>
            <a:r>
              <a:rPr lang="en-US" b="0" i="0" dirty="0">
                <a:solidFill>
                  <a:srgbClr val="569CD6"/>
                </a:solidFill>
                <a:effectLst/>
                <a:latin typeface="Menlo" panose="020B0609030804020204" pitchFamily="49" charset="0"/>
              </a:rPr>
              <a:t> et al. Front Immunol. 2022</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Biomarkers of checkpoint inhibitor induced immune-related adverse events - a comprehensive review: on treatment markers including clonal expansion of more T cell clones, more newly emerging T cell clones, decline in T cell clonality all very interestingly associated with more </a:t>
            </a:r>
            <a:r>
              <a:rPr lang="en-US" b="0" i="0" dirty="0" err="1">
                <a:solidFill>
                  <a:srgbClr val="569CD6"/>
                </a:solidFill>
                <a:effectLst/>
                <a:latin typeface="Menlo" panose="020B0609030804020204" pitchFamily="49" charset="0"/>
              </a:rPr>
              <a:t>irAEs</a:t>
            </a: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External validation of biomarkers for immune-related adverse events after immune checkpoint inhibition</a:t>
            </a:r>
            <a:r>
              <a:rPr lang="en-US" b="0" i="0" dirty="0">
                <a:solidFill>
                  <a:srgbClr val="CCCCCC"/>
                </a:solidFill>
                <a:effectLst/>
                <a:latin typeface="Menlo" panose="020B0609030804020204" pitchFamily="49" charset="0"/>
              </a:rPr>
              <a:t>: </a:t>
            </a:r>
            <a:r>
              <a:rPr lang="en-US" b="0" i="0" dirty="0">
                <a:solidFill>
                  <a:srgbClr val="569CD6"/>
                </a:solidFill>
                <a:effectLst/>
                <a:latin typeface="Menlo" panose="020B0609030804020204" pitchFamily="49" charset="0"/>
              </a:rPr>
              <a:t>unable to reliably predict risk of </a:t>
            </a:r>
            <a:r>
              <a:rPr lang="en-US" b="0" i="0" dirty="0" err="1">
                <a:solidFill>
                  <a:srgbClr val="569CD6"/>
                </a:solidFill>
                <a:effectLst/>
                <a:latin typeface="Menlo" panose="020B0609030804020204" pitchFamily="49" charset="0"/>
              </a:rPr>
              <a:t>irAEs</a:t>
            </a:r>
            <a:r>
              <a:rPr lang="en-US" b="0" i="0" dirty="0">
                <a:solidFill>
                  <a:srgbClr val="569CD6"/>
                </a:solidFill>
                <a:effectLst/>
                <a:latin typeface="Menlo" panose="020B0609030804020204" pitchFamily="49" charset="0"/>
              </a:rPr>
              <a:t> in most cases from pre-therapy flow cytometry and clinical data</a:t>
            </a: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9CD6"/>
                </a:solidFill>
                <a:effectLst/>
                <a:latin typeface="Menlo" panose="020B0609030804020204" pitchFamily="49" charset="0"/>
              </a:rPr>
              <a:t>Germline variants associated with toxicity to immune checkpoint blockade</a:t>
            </a:r>
            <a:r>
              <a:rPr lang="en-US" b="0" i="0" dirty="0">
                <a:solidFill>
                  <a:srgbClr val="CCCCCC"/>
                </a:solidFill>
                <a:effectLst/>
                <a:latin typeface="Menlo" panose="020B0609030804020204" pitchFamily="49" charset="0"/>
              </a:rPr>
              <a:t>: IL7 cryptic exon, </a:t>
            </a:r>
            <a:r>
              <a:rPr lang="en-US" b="0" i="1" dirty="0">
                <a:solidFill>
                  <a:srgbClr val="569CD6"/>
                </a:solidFill>
                <a:effectLst/>
                <a:latin typeface="Menlo" panose="020B0609030804020204" pitchFamily="49" charset="0"/>
              </a:rPr>
              <a:t>IL7</a:t>
            </a:r>
            <a:r>
              <a:rPr lang="en-US" b="0" dirty="0">
                <a:solidFill>
                  <a:srgbClr val="569CD6"/>
                </a:solidFill>
                <a:effectLst/>
                <a:latin typeface="Menlo" panose="020B0609030804020204" pitchFamily="49" charset="0"/>
              </a:rPr>
              <a:t> supports aberrant immune activity in autoimmunity, limits organ toxicity during antiviral immune response, blocks PD-1 leading to T1D (blocking checkpoint when it would have prevented autoimmunity, so IL7 acts as a natural ICB and is therefore rationally associated with </a:t>
            </a:r>
            <a:r>
              <a:rPr lang="en-US" b="0" dirty="0" err="1">
                <a:solidFill>
                  <a:srgbClr val="569CD6"/>
                </a:solidFill>
                <a:effectLst/>
                <a:latin typeface="Menlo" panose="020B0609030804020204" pitchFamily="49" charset="0"/>
              </a:rPr>
              <a:t>irAEs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T cell characteristics associated with toxicity to immune checkpoint blockade in patients with melanoma</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activated CD4 effector memory T abundance and TCR diversity associated with </a:t>
            </a:r>
            <a:r>
              <a:rPr lang="en-US" b="1" dirty="0" err="1">
                <a:solidFill>
                  <a:srgbClr val="569CD6"/>
                </a:solidFill>
                <a:effectLst/>
                <a:latin typeface="Menlo" panose="020B0609030804020204" pitchFamily="49" charset="0"/>
              </a:rPr>
              <a:t>irAE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in responsive patients peripheral compartment is a major source of T cells activated by ICB and majority of pre-existing </a:t>
            </a:r>
            <a:r>
              <a:rPr lang="en-US" b="1" dirty="0" err="1">
                <a:solidFill>
                  <a:srgbClr val="569CD6"/>
                </a:solidFill>
                <a:effectLst/>
                <a:latin typeface="Menlo" panose="020B0609030804020204" pitchFamily="49" charset="0"/>
              </a:rPr>
              <a:t>intratumoral</a:t>
            </a:r>
            <a:r>
              <a:rPr lang="en-US" b="1" dirty="0">
                <a:solidFill>
                  <a:srgbClr val="569CD6"/>
                </a:solidFill>
                <a:effectLst/>
                <a:latin typeface="Menlo" panose="020B0609030804020204" pitchFamily="49" charset="0"/>
              </a:rPr>
              <a:t> T cells are terminally exhausted and refractory to ICB</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some circulating PD-1</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CD8</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a:t>
            </a:r>
            <a:r>
              <a:rPr lang="en-US" b="1" dirty="0">
                <a:solidFill>
                  <a:srgbClr val="808080"/>
                </a:solidFill>
                <a:effectLst/>
                <a:latin typeface="Menlo" panose="020B0609030804020204" pitchFamily="49" charset="0"/>
              </a:rPr>
              <a:t>&lt;/</a:t>
            </a:r>
            <a:r>
              <a:rPr lang="en-US" b="1" dirty="0">
                <a:solidFill>
                  <a:srgbClr val="569CD6"/>
                </a:solidFill>
                <a:effectLst/>
                <a:latin typeface="Menlo" panose="020B0609030804020204" pitchFamily="49" charset="0"/>
              </a:rPr>
              <a:t>sup</a:t>
            </a:r>
            <a:r>
              <a:rPr lang="en-US" b="1" dirty="0">
                <a:solidFill>
                  <a:srgbClr val="808080"/>
                </a:solidFill>
                <a:effectLst/>
                <a:latin typeface="Menlo" panose="020B0609030804020204" pitchFamily="49" charset="0"/>
              </a:rPr>
              <a:t>&gt;</a:t>
            </a:r>
            <a:r>
              <a:rPr lang="en-US" b="1" dirty="0">
                <a:solidFill>
                  <a:srgbClr val="569CD6"/>
                </a:solidFill>
                <a:effectLst/>
                <a:latin typeface="Menlo" panose="020B0609030804020204" pitchFamily="49" charset="0"/>
              </a:rPr>
              <a:t> T cells share TCR sequences with T cells in TME, and this frequency predicts ICB response</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69CD6"/>
                </a:solidFill>
                <a:effectLst/>
                <a:latin typeface="Menlo" panose="020B0609030804020204" pitchFamily="49" charset="0"/>
              </a:rPr>
              <a:t>Checkpoint blockade-induced dermatitis and colitis are dominated by tissue-resident memory T cells and Th1/Tc1 cytokines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1" dirty="0">
                <a:solidFill>
                  <a:srgbClr val="569CD6"/>
                </a:solidFill>
                <a:effectLst/>
                <a:latin typeface="Menlo" panose="020B0609030804020204" pitchFamily="49" charset="0"/>
              </a:rPr>
              <a:t>Single cell T cell landscape and T cell receptor repertoire profiling of AML in context of PD-1 blockade therapy</a:t>
            </a:r>
            <a:endParaRPr lang="en-US" b="0" dirty="0">
              <a:solidFill>
                <a:srgbClr val="CCCCCC"/>
              </a:solidFill>
              <a:effectLst/>
              <a:latin typeface="Menlo" panose="020B0609030804020204" pitchFamily="49" charset="0"/>
            </a:endParaRP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TCR repertoires expand in responders, contract in therapy resistant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r>
              <a:rPr lang="en-US" sz="2800" dirty="0"/>
              <a:t>l</a:t>
            </a:r>
            <a:r>
              <a:rPr lang="en-US" dirty="0"/>
              <a:t>ower baseline levels of CD8 TCM cells in arthritis </a:t>
            </a:r>
            <a:r>
              <a:rPr lang="en-US" dirty="0" err="1"/>
              <a:t>irAE</a:t>
            </a:r>
            <a:r>
              <a:rPr lang="en-US" dirty="0"/>
              <a:t> patients, higher CD4 Th2 baseline levels in pneumonitis </a:t>
            </a:r>
            <a:r>
              <a:rPr lang="en-US" dirty="0" err="1"/>
              <a:t>irAE</a:t>
            </a:r>
            <a:r>
              <a:rPr lang="en-US" dirty="0"/>
              <a:t> patients, higher CD4 Th17 baseline levels in thyroiditis </a:t>
            </a:r>
            <a:r>
              <a:rPr lang="en-US" dirty="0" err="1"/>
              <a:t>irAE</a:t>
            </a:r>
            <a:r>
              <a:rPr lang="en-US" dirty="0"/>
              <a:t> patients (</a:t>
            </a:r>
            <a:r>
              <a:rPr lang="en-US" b="0" i="0" u="none" strike="noStrike" dirty="0">
                <a:solidFill>
                  <a:srgbClr val="212121"/>
                </a:solidFill>
                <a:effectLst/>
              </a:rPr>
              <a:t>PMID: 36513074)</a:t>
            </a:r>
          </a:p>
          <a:p>
            <a:endParaRPr lang="en-US" sz="2800" dirty="0"/>
          </a:p>
          <a:p>
            <a:r>
              <a:rPr lang="en-US" sz="2800" dirty="0"/>
              <a:t>low baseline circulating MAITs associated with </a:t>
            </a:r>
            <a:r>
              <a:rPr lang="en-US" sz="2800" dirty="0" err="1"/>
              <a:t>irAE</a:t>
            </a:r>
            <a:r>
              <a:rPr lang="en-US" sz="2800" dirty="0"/>
              <a:t> colitis (PMID: 32734627, ~coincides with </a:t>
            </a:r>
            <a:r>
              <a:rPr lang="en-US" dirty="0"/>
              <a:t>my analysis)</a:t>
            </a:r>
          </a:p>
          <a:p>
            <a:r>
              <a:rPr lang="en-US" sz="2800" dirty="0"/>
              <a:t>activated CD4 TEM abundance (in PBMCs) associated with </a:t>
            </a:r>
            <a:r>
              <a:rPr lang="en-US" sz="2800" dirty="0" err="1"/>
              <a:t>irAE</a:t>
            </a:r>
            <a:r>
              <a:rPr lang="en-US" sz="2800" dirty="0"/>
              <a:t> development (</a:t>
            </a:r>
            <a:r>
              <a:rPr lang="en-US" sz="2800" i="0" strike="noStrike" dirty="0">
                <a:effectLst/>
              </a:rPr>
              <a:t>PMID: 35027754, ~disagrees with my analysis)</a:t>
            </a:r>
          </a:p>
          <a:p>
            <a:pPr lvl="1"/>
            <a:endParaRPr lang="en-US" sz="2800" dirty="0"/>
          </a:p>
          <a:p>
            <a:r>
              <a:rPr lang="en-US" dirty="0"/>
              <a:t>possible explanation for differences between myocarditis-focused PBMC and colitis </a:t>
            </a:r>
            <a:r>
              <a:rPr lang="en-US" dirty="0" err="1"/>
              <a:t>irAE</a:t>
            </a:r>
            <a:r>
              <a:rPr lang="en-US" dirty="0"/>
              <a:t> tissue datasets &amp; my analysis and published literature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2241294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1/22/24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1/22/24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Driving forces of immune-related adverse events from immune checkpoint blockade</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2-1-2024</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Possible mechanisms driving </a:t>
            </a:r>
            <a:r>
              <a:rPr lang="en-US" dirty="0" err="1"/>
              <a:t>irAEs</a:t>
            </a:r>
            <a:endParaRPr lang="en-US" dirty="0"/>
          </a:p>
        </p:txBody>
      </p:sp>
      <p:pic>
        <p:nvPicPr>
          <p:cNvPr id="6" name="Picture 5">
            <a:extLst>
              <a:ext uri="{FF2B5EF4-FFF2-40B4-BE49-F238E27FC236}">
                <a16:creationId xmlns:a16="http://schemas.microsoft.com/office/drawing/2014/main" id="{294E86BD-FC1E-77B9-C9EB-E95E71AD8754}"/>
              </a:ext>
            </a:extLst>
          </p:cNvPr>
          <p:cNvPicPr>
            <a:picLocks noChangeAspect="1"/>
          </p:cNvPicPr>
          <p:nvPr/>
        </p:nvPicPr>
        <p:blipFill>
          <a:blip r:embed="rId3"/>
          <a:stretch>
            <a:fillRect/>
          </a:stretch>
        </p:blipFill>
        <p:spPr>
          <a:xfrm>
            <a:off x="1866001" y="1495621"/>
            <a:ext cx="8172079" cy="5013367"/>
          </a:xfrm>
          <a:prstGeom prst="rect">
            <a:avLst/>
          </a:prstGeom>
        </p:spPr>
      </p:pic>
      <p:sp>
        <p:nvSpPr>
          <p:cNvPr id="9" name="TextBox 8">
            <a:extLst>
              <a:ext uri="{FF2B5EF4-FFF2-40B4-BE49-F238E27FC236}">
                <a16:creationId xmlns:a16="http://schemas.microsoft.com/office/drawing/2014/main" id="{717296EB-7644-B80C-93DE-7769CCA0EE34}"/>
              </a:ext>
            </a:extLst>
          </p:cNvPr>
          <p:cNvSpPr txBox="1"/>
          <p:nvPr/>
        </p:nvSpPr>
        <p:spPr>
          <a:xfrm>
            <a:off x="856587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2717660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B4BE8-ED47-9A1B-EC5A-E1FF8FA07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B78F0-2784-4B72-922F-5F591E11B8E3}"/>
              </a:ext>
            </a:extLst>
          </p:cNvPr>
          <p:cNvSpPr>
            <a:spLocks noGrp="1"/>
          </p:cNvSpPr>
          <p:nvPr>
            <p:ph type="title"/>
          </p:nvPr>
        </p:nvSpPr>
        <p:spPr>
          <a:xfrm>
            <a:off x="838200" y="593725"/>
            <a:ext cx="10515600" cy="1325563"/>
          </a:xfrm>
        </p:spPr>
        <p:txBody>
          <a:bodyPr>
            <a:normAutofit/>
          </a:bodyPr>
          <a:lstStyle/>
          <a:p>
            <a:r>
              <a:rPr lang="en-US" dirty="0"/>
              <a:t>Focusing on the involvement of T cells in </a:t>
            </a:r>
            <a:r>
              <a:rPr lang="en-US" dirty="0" err="1"/>
              <a:t>irAE</a:t>
            </a:r>
            <a:r>
              <a:rPr lang="en-US" dirty="0"/>
              <a:t> development</a:t>
            </a:r>
          </a:p>
        </p:txBody>
      </p:sp>
      <p:sp>
        <p:nvSpPr>
          <p:cNvPr id="3" name="Content Placeholder 2">
            <a:extLst>
              <a:ext uri="{FF2B5EF4-FFF2-40B4-BE49-F238E27FC236}">
                <a16:creationId xmlns:a16="http://schemas.microsoft.com/office/drawing/2014/main" id="{0855A50A-0E1C-2149-436A-3174B4E7F04E}"/>
              </a:ext>
            </a:extLst>
          </p:cNvPr>
          <p:cNvSpPr>
            <a:spLocks noGrp="1"/>
          </p:cNvSpPr>
          <p:nvPr>
            <p:ph idx="1"/>
          </p:nvPr>
        </p:nvSpPr>
        <p:spPr>
          <a:xfrm>
            <a:off x="838200" y="1919289"/>
            <a:ext cx="6304280" cy="4623402"/>
          </a:xfrm>
        </p:spPr>
        <p:txBody>
          <a:bodyPr>
            <a:normAutofit/>
          </a:bodyPr>
          <a:lstStyle/>
          <a:p>
            <a:r>
              <a:rPr lang="en-US" dirty="0"/>
              <a:t>Barrier organ </a:t>
            </a:r>
            <a:r>
              <a:rPr lang="en-US" dirty="0" err="1"/>
              <a:t>irAEs</a:t>
            </a:r>
            <a:r>
              <a:rPr lang="en-US" dirty="0"/>
              <a:t> dominated by </a:t>
            </a:r>
            <a:r>
              <a:rPr lang="en-US" dirty="0" err="1"/>
              <a:t>Trm</a:t>
            </a:r>
            <a:r>
              <a:rPr lang="en-US" dirty="0"/>
              <a:t> cells</a:t>
            </a:r>
          </a:p>
          <a:p>
            <a:r>
              <a:rPr lang="en-US" dirty="0"/>
              <a:t>Activated CD4 </a:t>
            </a:r>
            <a:r>
              <a:rPr lang="en-US" dirty="0" err="1"/>
              <a:t>Tem</a:t>
            </a:r>
            <a:r>
              <a:rPr lang="en-US" dirty="0"/>
              <a:t> abundance and TCR diversity associated with </a:t>
            </a:r>
            <a:r>
              <a:rPr lang="en-US" dirty="0" err="1"/>
              <a:t>irAEs</a:t>
            </a:r>
            <a:endParaRPr lang="en-US" dirty="0"/>
          </a:p>
          <a:p>
            <a:endParaRPr lang="en-US" dirty="0"/>
          </a:p>
        </p:txBody>
      </p:sp>
      <p:pic>
        <p:nvPicPr>
          <p:cNvPr id="4" name="Picture 3">
            <a:extLst>
              <a:ext uri="{FF2B5EF4-FFF2-40B4-BE49-F238E27FC236}">
                <a16:creationId xmlns:a16="http://schemas.microsoft.com/office/drawing/2014/main" id="{8A893D70-C462-0F72-64B3-117614D3BBCF}"/>
              </a:ext>
            </a:extLst>
          </p:cNvPr>
          <p:cNvPicPr>
            <a:picLocks noChangeAspect="1"/>
          </p:cNvPicPr>
          <p:nvPr/>
        </p:nvPicPr>
        <p:blipFill>
          <a:blip r:embed="rId3"/>
          <a:stretch>
            <a:fillRect/>
          </a:stretch>
        </p:blipFill>
        <p:spPr>
          <a:xfrm>
            <a:off x="1420291" y="3576320"/>
            <a:ext cx="4508068" cy="3190240"/>
          </a:xfrm>
          <a:prstGeom prst="rect">
            <a:avLst/>
          </a:prstGeom>
        </p:spPr>
      </p:pic>
      <p:pic>
        <p:nvPicPr>
          <p:cNvPr id="5" name="Picture 4">
            <a:extLst>
              <a:ext uri="{FF2B5EF4-FFF2-40B4-BE49-F238E27FC236}">
                <a16:creationId xmlns:a16="http://schemas.microsoft.com/office/drawing/2014/main" id="{63896D90-9E24-60A7-9BA1-5E3CFABBA9A0}"/>
              </a:ext>
            </a:extLst>
          </p:cNvPr>
          <p:cNvPicPr>
            <a:picLocks noChangeAspect="1"/>
          </p:cNvPicPr>
          <p:nvPr/>
        </p:nvPicPr>
        <p:blipFill>
          <a:blip r:embed="rId4"/>
          <a:stretch>
            <a:fillRect/>
          </a:stretch>
        </p:blipFill>
        <p:spPr>
          <a:xfrm>
            <a:off x="7370073" y="2346960"/>
            <a:ext cx="4424087" cy="4419600"/>
          </a:xfrm>
          <a:prstGeom prst="rect">
            <a:avLst/>
          </a:prstGeom>
        </p:spPr>
      </p:pic>
    </p:spTree>
    <p:extLst>
      <p:ext uri="{BB962C8B-B14F-4D97-AF65-F5344CB8AC3E}">
        <p14:creationId xmlns:p14="http://schemas.microsoft.com/office/powerpoint/2010/main" val="81468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err="1"/>
              <a:t>Crossreactive</a:t>
            </a:r>
            <a:r>
              <a:rPr lang="en-US" dirty="0"/>
              <a:t> T cells may cause </a:t>
            </a:r>
            <a:r>
              <a:rPr lang="en-US" dirty="0" err="1"/>
              <a:t>irAEs</a:t>
            </a:r>
            <a:r>
              <a:rPr lang="en-US" dirty="0"/>
              <a:t> via reaction to both tumor and self</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5908040" cy="4623402"/>
          </a:xfrm>
        </p:spPr>
        <p:txBody>
          <a:bodyPr>
            <a:normAutofit fontScale="85000" lnSpcReduction="20000"/>
          </a:bodyPr>
          <a:lstStyle/>
          <a:p>
            <a:r>
              <a:rPr lang="en-US" dirty="0"/>
              <a:t>Supporting evidence</a:t>
            </a:r>
          </a:p>
          <a:p>
            <a:pPr lvl="1"/>
            <a:r>
              <a:rPr lang="en-US" dirty="0"/>
              <a:t>TCRs estimated to potentially react with 1 in ~10k encountered peptides (</a:t>
            </a:r>
            <a:r>
              <a:rPr lang="en-US" b="0" i="0" u="none" strike="noStrike" dirty="0">
                <a:solidFill>
                  <a:srgbClr val="212121"/>
                </a:solidFill>
                <a:effectLst/>
              </a:rPr>
              <a:t>PMID37409132</a:t>
            </a:r>
            <a:r>
              <a:rPr lang="en-US" dirty="0"/>
              <a:t>)</a:t>
            </a:r>
          </a:p>
          <a:p>
            <a:pPr lvl="1"/>
            <a:r>
              <a:rPr lang="en-US" i="0" u="none" strike="noStrike" dirty="0">
                <a:effectLst/>
              </a:rPr>
              <a:t>ICB remodels TCR repertoire (</a:t>
            </a:r>
            <a:r>
              <a:rPr lang="en-US" b="0" i="0" u="none" strike="noStrike" dirty="0">
                <a:effectLst/>
              </a:rPr>
              <a:t>PMID28031229</a:t>
            </a:r>
            <a:r>
              <a:rPr lang="en-US" i="0" u="none" strike="noStrike" dirty="0">
                <a:effectLst/>
              </a:rPr>
              <a:t>)</a:t>
            </a:r>
            <a:endParaRPr lang="en-US" baseline="30000" dirty="0"/>
          </a:p>
          <a:p>
            <a:pPr lvl="1"/>
            <a:r>
              <a:rPr lang="en-US" i="0" u="none" strike="noStrike" dirty="0" err="1">
                <a:effectLst/>
              </a:rPr>
              <a:t>irAE</a:t>
            </a:r>
            <a:r>
              <a:rPr lang="en-US" i="0" u="none" strike="noStrike" dirty="0">
                <a:effectLst/>
              </a:rPr>
              <a:t> development </a:t>
            </a:r>
            <a:r>
              <a:rPr lang="en-US" u="none" strike="noStrike" dirty="0">
                <a:effectLst/>
              </a:rPr>
              <a:t>associated</a:t>
            </a:r>
            <a:r>
              <a:rPr lang="en-US" i="0" u="none" strike="noStrike" dirty="0">
                <a:effectLst/>
              </a:rPr>
              <a:t> with T cell expansion (</a:t>
            </a:r>
            <a:r>
              <a:rPr lang="en-US" b="0" i="0" u="none" strike="noStrike" dirty="0">
                <a:effectLst/>
              </a:rPr>
              <a:t>PMID27698113</a:t>
            </a:r>
            <a:r>
              <a:rPr lang="en-US" i="0" u="none" strike="noStrike" dirty="0">
                <a:effectLst/>
              </a:rPr>
              <a:t>, </a:t>
            </a:r>
            <a:r>
              <a:rPr lang="en-US" b="0" i="0" u="none" strike="noStrike" dirty="0">
                <a:effectLst/>
              </a:rPr>
              <a:t>PMID33597266</a:t>
            </a:r>
            <a:r>
              <a:rPr lang="en-US" i="0" u="none" strike="noStrike" dirty="0">
                <a:effectLst/>
              </a:rPr>
              <a:t>, </a:t>
            </a:r>
            <a:r>
              <a:rPr lang="en-US" b="0" i="0" u="none" strike="noStrike" dirty="0">
                <a:effectLst/>
              </a:rPr>
              <a:t>PMID33643899</a:t>
            </a:r>
            <a:r>
              <a:rPr lang="en-US" i="0" u="none" strike="noStrike" dirty="0">
                <a:effectLst/>
              </a:rPr>
              <a:t>)</a:t>
            </a:r>
            <a:endParaRPr lang="en-US" dirty="0"/>
          </a:p>
          <a:p>
            <a:pPr lvl="1"/>
            <a:r>
              <a:rPr lang="en-US" dirty="0"/>
              <a:t>most similar tissue to tumor often has higher </a:t>
            </a:r>
            <a:r>
              <a:rPr lang="en-US" dirty="0" err="1"/>
              <a:t>irAE</a:t>
            </a:r>
            <a:r>
              <a:rPr lang="en-US" dirty="0"/>
              <a:t> incidence (</a:t>
            </a:r>
            <a:r>
              <a:rPr lang="en-US" b="0" i="0" u="none" strike="noStrike" dirty="0">
                <a:effectLst/>
              </a:rPr>
              <a:t>PMID31021392</a:t>
            </a:r>
            <a:r>
              <a:rPr lang="en-US" dirty="0"/>
              <a:t>)</a:t>
            </a:r>
          </a:p>
          <a:p>
            <a:pPr lvl="1"/>
            <a:r>
              <a:rPr lang="en-US" dirty="0"/>
              <a:t>infiltration of T cells in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PMID35101349</a:t>
            </a:r>
            <a:r>
              <a:rPr lang="en-US" dirty="0"/>
              <a:t>)</a:t>
            </a:r>
          </a:p>
          <a:p>
            <a:pPr lvl="1"/>
            <a:r>
              <a:rPr lang="en-US" dirty="0"/>
              <a:t>sharing between</a:t>
            </a:r>
            <a:r>
              <a:rPr lang="en-US" i="0" u="none" strike="noStrike" dirty="0">
                <a:effectLst/>
              </a:rPr>
              <a:t> TCR clonotypes infi</a:t>
            </a:r>
            <a:r>
              <a:rPr lang="en-US" dirty="0"/>
              <a:t>ltrating primary tumor and </a:t>
            </a:r>
            <a:r>
              <a:rPr lang="en-US" dirty="0" err="1"/>
              <a:t>irAE</a:t>
            </a:r>
            <a:r>
              <a:rPr lang="en-US" dirty="0"/>
              <a:t> tissue (</a:t>
            </a:r>
            <a:r>
              <a:rPr lang="en-US" b="0" i="0" u="none" strike="noStrike" dirty="0">
                <a:effectLst/>
              </a:rPr>
              <a:t>PMID31021392</a:t>
            </a:r>
            <a:r>
              <a:rPr lang="en-US" dirty="0"/>
              <a:t>, </a:t>
            </a:r>
            <a:r>
              <a:rPr lang="en-US" b="0" i="0" u="none" strike="noStrike" dirty="0">
                <a:effectLst/>
              </a:rPr>
              <a:t>PMID30832716</a:t>
            </a:r>
            <a:r>
              <a:rPr lang="en-US" dirty="0"/>
              <a:t>, </a:t>
            </a:r>
            <a:r>
              <a:rPr lang="en-US" b="0" i="0" u="none" strike="noStrike" dirty="0">
                <a:effectLst/>
              </a:rPr>
              <a:t>PMID34589959</a:t>
            </a:r>
            <a:r>
              <a:rPr lang="en-US" dirty="0"/>
              <a:t>) and metastases and </a:t>
            </a:r>
            <a:r>
              <a:rPr lang="en-US" dirty="0" err="1"/>
              <a:t>irAE</a:t>
            </a:r>
            <a:r>
              <a:rPr lang="en-US" dirty="0"/>
              <a:t> tissue (</a:t>
            </a:r>
            <a:r>
              <a:rPr lang="en-US" b="0" i="0" u="none" strike="noStrike" dirty="0">
                <a:effectLst/>
              </a:rPr>
              <a:t>PMID37680638</a:t>
            </a:r>
            <a:r>
              <a:rPr lang="en-US" dirty="0"/>
              <a:t>)</a:t>
            </a:r>
          </a:p>
          <a:p>
            <a:pPr lvl="1"/>
            <a:r>
              <a:rPr lang="en-US" i="0" u="none" strike="noStrike" dirty="0">
                <a:effectLst/>
              </a:rPr>
              <a:t>more peripheral T cell clones shared with TILs in </a:t>
            </a:r>
            <a:r>
              <a:rPr lang="en-US" i="0" u="none" strike="noStrike" dirty="0" err="1">
                <a:effectLst/>
              </a:rPr>
              <a:t>irAE</a:t>
            </a:r>
            <a:r>
              <a:rPr lang="en-US" i="0" u="none" strike="noStrike" dirty="0">
                <a:effectLst/>
              </a:rPr>
              <a:t> patients (</a:t>
            </a:r>
            <a:r>
              <a:rPr lang="en-US" b="0" i="0" u="none" strike="noStrike" dirty="0">
                <a:effectLst/>
              </a:rPr>
              <a:t>PMID30832716</a:t>
            </a:r>
            <a:r>
              <a:rPr lang="en-US" i="0" u="none" strike="noStrike" dirty="0">
                <a:effectLst/>
              </a:rPr>
              <a:t>)</a:t>
            </a:r>
          </a:p>
        </p:txBody>
      </p:sp>
      <p:pic>
        <p:nvPicPr>
          <p:cNvPr id="5" name="Picture 4">
            <a:extLst>
              <a:ext uri="{FF2B5EF4-FFF2-40B4-BE49-F238E27FC236}">
                <a16:creationId xmlns:a16="http://schemas.microsoft.com/office/drawing/2014/main" id="{EF5BB157-0047-826E-C4D1-F483400994A0}"/>
              </a:ext>
            </a:extLst>
          </p:cNvPr>
          <p:cNvPicPr>
            <a:picLocks noChangeAspect="1"/>
          </p:cNvPicPr>
          <p:nvPr/>
        </p:nvPicPr>
        <p:blipFill>
          <a:blip r:embed="rId3"/>
          <a:stretch>
            <a:fillRect/>
          </a:stretch>
        </p:blipFill>
        <p:spPr>
          <a:xfrm>
            <a:off x="6673202" y="1898968"/>
            <a:ext cx="5325757" cy="4416742"/>
          </a:xfrm>
          <a:prstGeom prst="rect">
            <a:avLst/>
          </a:prstGeom>
        </p:spPr>
      </p:pic>
      <p:sp>
        <p:nvSpPr>
          <p:cNvPr id="4" name="TextBox 3">
            <a:extLst>
              <a:ext uri="{FF2B5EF4-FFF2-40B4-BE49-F238E27FC236}">
                <a16:creationId xmlns:a16="http://schemas.microsoft.com/office/drawing/2014/main" id="{D2D1471D-847F-AFD1-3E41-E09CB9D47E97}"/>
              </a:ext>
            </a:extLst>
          </p:cNvPr>
          <p:cNvSpPr txBox="1"/>
          <p:nvPr/>
        </p:nvSpPr>
        <p:spPr>
          <a:xfrm>
            <a:off x="7722592" y="6488668"/>
            <a:ext cx="3699539" cy="369332"/>
          </a:xfrm>
          <a:prstGeom prst="rect">
            <a:avLst/>
          </a:prstGeom>
          <a:noFill/>
        </p:spPr>
        <p:txBody>
          <a:bodyPr wrap="none" rtlCol="0">
            <a:spAutoFit/>
          </a:bodyPr>
          <a:lstStyle/>
          <a:p>
            <a:r>
              <a:rPr lang="en-US" dirty="0"/>
              <a:t>Zheng et al. </a:t>
            </a:r>
            <a:r>
              <a:rPr lang="en-US" i="1" dirty="0"/>
              <a:t>Materials &amp; Design</a:t>
            </a:r>
            <a:r>
              <a:rPr lang="en-US" dirty="0"/>
              <a:t>. 2022</a:t>
            </a:r>
          </a:p>
        </p:txBody>
      </p:sp>
    </p:spTree>
    <p:extLst>
      <p:ext uri="{BB962C8B-B14F-4D97-AF65-F5344CB8AC3E}">
        <p14:creationId xmlns:p14="http://schemas.microsoft.com/office/powerpoint/2010/main" val="3840502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10515600" cy="4344987"/>
          </a:xfrm>
        </p:spPr>
        <p:txBody>
          <a:bodyPr>
            <a:normAutofit/>
          </a:bodyPr>
          <a:lstStyle/>
          <a:p>
            <a:r>
              <a:rPr lang="en-US" dirty="0"/>
              <a:t>Determine if TCR (junction) features can serve a proxy for T cell cross-reactivity</a:t>
            </a:r>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a:p>
            <a:r>
              <a:rPr lang="en-US" dirty="0"/>
              <a:t>Mine data for differences between patients developing and not developing </a:t>
            </a:r>
            <a:r>
              <a:rPr lang="en-US" dirty="0" err="1"/>
              <a:t>irAEs</a:t>
            </a:r>
            <a:endParaRPr lang="en-US" dirty="0"/>
          </a:p>
        </p:txBody>
      </p:sp>
    </p:spTree>
    <p:extLst>
      <p:ext uri="{BB962C8B-B14F-4D97-AF65-F5344CB8AC3E}">
        <p14:creationId xmlns:p14="http://schemas.microsoft.com/office/powerpoint/2010/main" val="96057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38577-EFE9-F28F-D0BA-AA1E6F6D05E8}"/>
              </a:ext>
            </a:extLst>
          </p:cNvPr>
          <p:cNvPicPr>
            <a:picLocks noChangeAspect="1"/>
          </p:cNvPicPr>
          <p:nvPr/>
        </p:nvPicPr>
        <p:blipFill>
          <a:blip r:embed="rId3"/>
          <a:stretch>
            <a:fillRect/>
          </a:stretch>
        </p:blipFill>
        <p:spPr>
          <a:xfrm>
            <a:off x="5689598" y="1161747"/>
            <a:ext cx="4653819" cy="1438042"/>
          </a:xfrm>
          <a:prstGeom prst="rect">
            <a:avLst/>
          </a:prstGeom>
        </p:spPr>
      </p:pic>
      <p:sp>
        <p:nvSpPr>
          <p:cNvPr id="6" name="TextBox 5">
            <a:extLst>
              <a:ext uri="{FF2B5EF4-FFF2-40B4-BE49-F238E27FC236}">
                <a16:creationId xmlns:a16="http://schemas.microsoft.com/office/drawing/2014/main" id="{00F75FED-500F-0BC3-87E9-F4D65E6F8AB6}"/>
              </a:ext>
            </a:extLst>
          </p:cNvPr>
          <p:cNvSpPr txBox="1"/>
          <p:nvPr/>
        </p:nvSpPr>
        <p:spPr>
          <a:xfrm>
            <a:off x="6228080" y="515416"/>
            <a:ext cx="5130800" cy="646331"/>
          </a:xfrm>
          <a:prstGeom prst="rect">
            <a:avLst/>
          </a:prstGeom>
          <a:noFill/>
        </p:spPr>
        <p:txBody>
          <a:bodyPr wrap="square" rtlCol="0">
            <a:spAutoFit/>
          </a:bodyPr>
          <a:lstStyle/>
          <a:p>
            <a:r>
              <a:rPr lang="en-US" dirty="0"/>
              <a:t>Pooled groups B &amp; C for power</a:t>
            </a:r>
          </a:p>
          <a:p>
            <a:r>
              <a:rPr lang="en-US" dirty="0"/>
              <a:t>(still observe same trends if not pooled)</a:t>
            </a:r>
          </a:p>
        </p:txBody>
      </p:sp>
      <p:pic>
        <p:nvPicPr>
          <p:cNvPr id="4" name="Picture 3">
            <a:extLst>
              <a:ext uri="{FF2B5EF4-FFF2-40B4-BE49-F238E27FC236}">
                <a16:creationId xmlns:a16="http://schemas.microsoft.com/office/drawing/2014/main" id="{E4004417-2069-3476-87A3-A7AC5F25CE1F}"/>
              </a:ext>
            </a:extLst>
          </p:cNvPr>
          <p:cNvPicPr>
            <a:picLocks noChangeAspect="1"/>
          </p:cNvPicPr>
          <p:nvPr/>
        </p:nvPicPr>
        <p:blipFill>
          <a:blip r:embed="rId4"/>
          <a:stretch>
            <a:fillRect/>
          </a:stretch>
        </p:blipFill>
        <p:spPr>
          <a:xfrm>
            <a:off x="67694" y="41153"/>
            <a:ext cx="5621905" cy="6810998"/>
          </a:xfrm>
          <a:prstGeom prst="rect">
            <a:avLst/>
          </a:prstGeom>
        </p:spPr>
      </p:pic>
      <p:pic>
        <p:nvPicPr>
          <p:cNvPr id="7" name="Picture 6">
            <a:extLst>
              <a:ext uri="{FF2B5EF4-FFF2-40B4-BE49-F238E27FC236}">
                <a16:creationId xmlns:a16="http://schemas.microsoft.com/office/drawing/2014/main" id="{A0CA7269-1D66-2C12-CD95-760308145799}"/>
              </a:ext>
            </a:extLst>
          </p:cNvPr>
          <p:cNvPicPr>
            <a:picLocks noChangeAspect="1"/>
          </p:cNvPicPr>
          <p:nvPr/>
        </p:nvPicPr>
        <p:blipFill>
          <a:blip r:embed="rId5"/>
          <a:stretch>
            <a:fillRect/>
          </a:stretch>
        </p:blipFill>
        <p:spPr>
          <a:xfrm>
            <a:off x="5689599" y="3115566"/>
            <a:ext cx="4653817" cy="3701281"/>
          </a:xfrm>
          <a:prstGeom prst="rect">
            <a:avLst/>
          </a:prstGeom>
        </p:spPr>
      </p:pic>
      <p:sp>
        <p:nvSpPr>
          <p:cNvPr id="2" name="TextBox 1">
            <a:extLst>
              <a:ext uri="{FF2B5EF4-FFF2-40B4-BE49-F238E27FC236}">
                <a16:creationId xmlns:a16="http://schemas.microsoft.com/office/drawing/2014/main" id="{EEB7BB8D-5AE5-5BF2-5FE4-B48AE3D2BA67}"/>
              </a:ext>
            </a:extLst>
          </p:cNvPr>
          <p:cNvSpPr txBox="1"/>
          <p:nvPr/>
        </p:nvSpPr>
        <p:spPr>
          <a:xfrm>
            <a:off x="10343416" y="2599789"/>
            <a:ext cx="838691" cy="369332"/>
          </a:xfrm>
          <a:prstGeom prst="rect">
            <a:avLst/>
          </a:prstGeom>
          <a:noFill/>
        </p:spPr>
        <p:txBody>
          <a:bodyPr wrap="none" rtlCol="0">
            <a:spAutoFit/>
          </a:bodyPr>
          <a:lstStyle/>
          <a:p>
            <a:r>
              <a:rPr lang="en-US" dirty="0"/>
              <a:t>PMBCs</a:t>
            </a:r>
          </a:p>
        </p:txBody>
      </p:sp>
    </p:spTree>
    <p:extLst>
      <p:ext uri="{BB962C8B-B14F-4D97-AF65-F5344CB8AC3E}">
        <p14:creationId xmlns:p14="http://schemas.microsoft.com/office/powerpoint/2010/main" val="3821785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56B154-5719-9C84-04C3-DC024BFF8816}"/>
              </a:ext>
            </a:extLst>
          </p:cNvPr>
          <p:cNvPicPr>
            <a:picLocks noChangeAspect="1"/>
          </p:cNvPicPr>
          <p:nvPr/>
        </p:nvPicPr>
        <p:blipFill>
          <a:blip r:embed="rId3"/>
          <a:stretch>
            <a:fillRect/>
          </a:stretch>
        </p:blipFill>
        <p:spPr>
          <a:xfrm>
            <a:off x="20319" y="558846"/>
            <a:ext cx="5527041" cy="6015094"/>
          </a:xfrm>
          <a:prstGeom prst="rect">
            <a:avLst/>
          </a:prstGeom>
        </p:spPr>
      </p:pic>
      <p:pic>
        <p:nvPicPr>
          <p:cNvPr id="3" name="Picture 2">
            <a:extLst>
              <a:ext uri="{FF2B5EF4-FFF2-40B4-BE49-F238E27FC236}">
                <a16:creationId xmlns:a16="http://schemas.microsoft.com/office/drawing/2014/main" id="{45CA8D16-A7D1-C371-32C9-89E09C8A957F}"/>
              </a:ext>
            </a:extLst>
          </p:cNvPr>
          <p:cNvPicPr>
            <a:picLocks noChangeAspect="1"/>
          </p:cNvPicPr>
          <p:nvPr/>
        </p:nvPicPr>
        <p:blipFill>
          <a:blip r:embed="rId4"/>
          <a:stretch>
            <a:fillRect/>
          </a:stretch>
        </p:blipFill>
        <p:spPr>
          <a:xfrm>
            <a:off x="5669089" y="558845"/>
            <a:ext cx="6487557" cy="6015093"/>
          </a:xfrm>
          <a:prstGeom prst="rect">
            <a:avLst/>
          </a:prstGeom>
        </p:spPr>
      </p:pic>
      <p:sp>
        <p:nvSpPr>
          <p:cNvPr id="4" name="TextBox 3">
            <a:extLst>
              <a:ext uri="{FF2B5EF4-FFF2-40B4-BE49-F238E27FC236}">
                <a16:creationId xmlns:a16="http://schemas.microsoft.com/office/drawing/2014/main" id="{E361C55B-F223-40E6-204B-C5F5E3AC9C19}"/>
              </a:ext>
            </a:extLst>
          </p:cNvPr>
          <p:cNvSpPr txBox="1"/>
          <p:nvPr/>
        </p:nvSpPr>
        <p:spPr>
          <a:xfrm>
            <a:off x="3861336" y="5302349"/>
            <a:ext cx="1326004" cy="369332"/>
          </a:xfrm>
          <a:prstGeom prst="rect">
            <a:avLst/>
          </a:prstGeom>
          <a:noFill/>
        </p:spPr>
        <p:txBody>
          <a:bodyPr wrap="none" rtlCol="0">
            <a:spAutoFit/>
          </a:bodyPr>
          <a:lstStyle/>
          <a:p>
            <a:r>
              <a:rPr lang="en-US" dirty="0"/>
              <a:t>Colon tissue</a:t>
            </a:r>
          </a:p>
        </p:txBody>
      </p:sp>
    </p:spTree>
    <p:extLst>
      <p:ext uri="{BB962C8B-B14F-4D97-AF65-F5344CB8AC3E}">
        <p14:creationId xmlns:p14="http://schemas.microsoft.com/office/powerpoint/2010/main" val="131663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4851400" cy="1325563"/>
          </a:xfrm>
        </p:spPr>
        <p:txBody>
          <a:bodyPr>
            <a:normAutofit/>
          </a:bodyPr>
          <a:lstStyle/>
          <a:p>
            <a:r>
              <a:rPr lang="en-US" dirty="0"/>
              <a:t>Methods (update for colitis too)</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287000" cy="4583112"/>
          </a:xfrm>
        </p:spPr>
        <p:txBody>
          <a:bodyPr>
            <a:normAutofit fontScale="85000" lnSpcReduction="20000"/>
          </a:bodyPr>
          <a:lstStyle/>
          <a:p>
            <a:pPr marL="514350" indent="-514350">
              <a:buFont typeface="+mj-lt"/>
              <a:buAutoNum type="arabicPeriod"/>
            </a:pPr>
            <a:r>
              <a:rPr lang="en-US" dirty="0"/>
              <a:t>Quality control, filter out ~50k cells, obtain ~180k cells</a:t>
            </a:r>
          </a:p>
          <a:p>
            <a:pPr marL="514350" indent="-514350">
              <a:buFont typeface="+mj-lt"/>
              <a:buAutoNum type="arabicPeriod"/>
            </a:pPr>
            <a:r>
              <a:rPr lang="en-US" dirty="0"/>
              <a:t>Data normalization</a:t>
            </a:r>
          </a:p>
          <a:p>
            <a:pPr marL="514350" indent="-514350">
              <a:buFont typeface="+mj-lt"/>
              <a:buAutoNum type="arabicPeriod"/>
            </a:pPr>
            <a:r>
              <a:rPr lang="en-US" dirty="0"/>
              <a:t>Highly variable feature selection</a:t>
            </a:r>
          </a:p>
          <a:p>
            <a:pPr marL="514350" indent="-514350">
              <a:buFont typeface="+mj-lt"/>
              <a:buAutoNum type="arabicPeriod"/>
            </a:pPr>
            <a:r>
              <a:rPr lang="en-US" dirty="0"/>
              <a:t>Data scaling</a:t>
            </a:r>
          </a:p>
          <a:p>
            <a:pPr marL="514350" indent="-514350">
              <a:buFont typeface="+mj-lt"/>
              <a:buAutoNum type="arabicPeriod"/>
            </a:pPr>
            <a:r>
              <a:rPr lang="en-US" dirty="0"/>
              <a:t>Dimensional reduction</a:t>
            </a:r>
          </a:p>
          <a:p>
            <a:pPr marL="514350" indent="-514350">
              <a:buFont typeface="+mj-lt"/>
              <a:buAutoNum type="arabicPeriod"/>
            </a:pPr>
            <a:r>
              <a:rPr lang="en-US" dirty="0"/>
              <a:t>Clustering of cells</a:t>
            </a:r>
          </a:p>
          <a:p>
            <a:pPr marL="514350" indent="-514350">
              <a:buFont typeface="+mj-lt"/>
              <a:buAutoNum type="arabicPeriod"/>
            </a:pPr>
            <a:r>
              <a:rPr lang="en-US" dirty="0"/>
              <a:t>Reference map clusters to identify cell (sub)types</a:t>
            </a:r>
          </a:p>
          <a:p>
            <a:pPr marL="514350" indent="-514350">
              <a:buFont typeface="+mj-lt"/>
              <a:buAutoNum type="arabicPeriod"/>
            </a:pPr>
            <a:r>
              <a:rPr lang="en-US" dirty="0"/>
              <a:t>Remove non-T cells, repeat steps 5-7, obtain ~30k T cells</a:t>
            </a:r>
          </a:p>
          <a:p>
            <a:pPr marL="514350" indent="-514350">
              <a:buFont typeface="+mj-lt"/>
              <a:buAutoNum type="arabicPeriod"/>
            </a:pPr>
            <a:r>
              <a:rPr lang="en-US" dirty="0"/>
              <a:t>Use </a:t>
            </a:r>
            <a:r>
              <a:rPr lang="en-US" dirty="0" err="1"/>
              <a:t>Stitchr</a:t>
            </a:r>
            <a:r>
              <a:rPr lang="en-US" dirty="0"/>
              <a:t> package (</a:t>
            </a:r>
            <a:r>
              <a:rPr lang="en-US" b="0" i="0" u="none" strike="noStrike" dirty="0">
                <a:solidFill>
                  <a:srgbClr val="212121"/>
                </a:solidFill>
                <a:effectLst/>
              </a:rPr>
              <a:t>PMID35325179</a:t>
            </a:r>
            <a:r>
              <a:rPr lang="en-US" dirty="0"/>
              <a:t>) to produce TCR sequences from VJ and CDR3 sequences</a:t>
            </a:r>
          </a:p>
          <a:p>
            <a:pPr marL="514350" indent="-514350">
              <a:buFont typeface="+mj-lt"/>
              <a:buAutoNum type="arabicPeriod"/>
            </a:pPr>
            <a:r>
              <a:rPr lang="en-US" dirty="0"/>
              <a:t>CDR3 length and TCR probability of generation (</a:t>
            </a:r>
            <a:r>
              <a:rPr lang="en-US" dirty="0" err="1"/>
              <a:t>pgen</a:t>
            </a:r>
            <a:r>
              <a:rPr lang="en-US" dirty="0"/>
              <a:t>, </a:t>
            </a:r>
            <a:r>
              <a:rPr lang="en-US" b="0" i="0" u="none" strike="noStrike" dirty="0">
                <a:solidFill>
                  <a:srgbClr val="212121"/>
                </a:solidFill>
                <a:effectLst/>
              </a:rPr>
              <a:t>PMID29422654</a:t>
            </a:r>
            <a:r>
              <a:rPr lang="en-US" dirty="0"/>
              <a:t>) analyses for unique TCRs of top clonotypes</a:t>
            </a:r>
          </a:p>
        </p:txBody>
      </p:sp>
    </p:spTree>
    <p:extLst>
      <p:ext uri="{BB962C8B-B14F-4D97-AF65-F5344CB8AC3E}">
        <p14:creationId xmlns:p14="http://schemas.microsoft.com/office/powerpoint/2010/main" val="343018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11E4-AE9A-E507-07FB-6052C30891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3A4A3-B9A2-78F0-6C77-8855193E0D8F}"/>
              </a:ext>
            </a:extLst>
          </p:cNvPr>
          <p:cNvSpPr>
            <a:spLocks noGrp="1"/>
          </p:cNvSpPr>
          <p:nvPr>
            <p:ph type="title"/>
          </p:nvPr>
        </p:nvSpPr>
        <p:spPr>
          <a:xfrm>
            <a:off x="838200" y="593725"/>
            <a:ext cx="8630920" cy="1325563"/>
          </a:xfrm>
        </p:spPr>
        <p:txBody>
          <a:bodyPr>
            <a:normAutofit/>
          </a:bodyPr>
          <a:lstStyle/>
          <a:p>
            <a:r>
              <a:rPr lang="en-US" dirty="0"/>
              <a:t>Don’t see evidence of batch effects</a:t>
            </a:r>
          </a:p>
        </p:txBody>
      </p:sp>
      <p:grpSp>
        <p:nvGrpSpPr>
          <p:cNvPr id="17" name="Group 16">
            <a:extLst>
              <a:ext uri="{FF2B5EF4-FFF2-40B4-BE49-F238E27FC236}">
                <a16:creationId xmlns:a16="http://schemas.microsoft.com/office/drawing/2014/main" id="{6D28E098-9FF0-BE1A-10A3-432D8FA729A9}"/>
              </a:ext>
            </a:extLst>
          </p:cNvPr>
          <p:cNvGrpSpPr/>
          <p:nvPr/>
        </p:nvGrpSpPr>
        <p:grpSpPr>
          <a:xfrm>
            <a:off x="6096000" y="2445074"/>
            <a:ext cx="5918079" cy="3143978"/>
            <a:chOff x="6101202" y="119079"/>
            <a:chExt cx="5521838" cy="3309921"/>
          </a:xfrm>
        </p:grpSpPr>
        <p:pic>
          <p:nvPicPr>
            <p:cNvPr id="18" name="Picture 17">
              <a:extLst>
                <a:ext uri="{FF2B5EF4-FFF2-40B4-BE49-F238E27FC236}">
                  <a16:creationId xmlns:a16="http://schemas.microsoft.com/office/drawing/2014/main" id="{4DBDBC9F-D254-B4E2-8D56-5D8EE423FDC4}"/>
                </a:ext>
              </a:extLst>
            </p:cNvPr>
            <p:cNvPicPr>
              <a:picLocks noChangeAspect="1"/>
            </p:cNvPicPr>
            <p:nvPr/>
          </p:nvPicPr>
          <p:blipFill>
            <a:blip r:embed="rId3"/>
            <a:stretch>
              <a:fillRect/>
            </a:stretch>
          </p:blipFill>
          <p:spPr>
            <a:xfrm>
              <a:off x="6101202" y="119080"/>
              <a:ext cx="5521838" cy="3309920"/>
            </a:xfrm>
            <a:prstGeom prst="rect">
              <a:avLst/>
            </a:prstGeom>
          </p:spPr>
        </p:pic>
        <p:sp>
          <p:nvSpPr>
            <p:cNvPr id="19" name="Rectangle 18">
              <a:extLst>
                <a:ext uri="{FF2B5EF4-FFF2-40B4-BE49-F238E27FC236}">
                  <a16:creationId xmlns:a16="http://schemas.microsoft.com/office/drawing/2014/main" id="{1D41975B-DC05-C4C6-99E6-23FEB70A5F08}"/>
                </a:ext>
              </a:extLst>
            </p:cNvPr>
            <p:cNvSpPr/>
            <p:nvPr/>
          </p:nvSpPr>
          <p:spPr>
            <a:xfrm>
              <a:off x="7622600" y="119079"/>
              <a:ext cx="1501079" cy="365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Patient ID</a:t>
              </a:r>
            </a:p>
          </p:txBody>
        </p:sp>
      </p:grpSp>
      <p:pic>
        <p:nvPicPr>
          <p:cNvPr id="21" name="Picture 20">
            <a:extLst>
              <a:ext uri="{FF2B5EF4-FFF2-40B4-BE49-F238E27FC236}">
                <a16:creationId xmlns:a16="http://schemas.microsoft.com/office/drawing/2014/main" id="{336411DB-8CBD-D923-93D5-809EE0D29E8B}"/>
              </a:ext>
            </a:extLst>
          </p:cNvPr>
          <p:cNvPicPr>
            <a:picLocks noChangeAspect="1"/>
          </p:cNvPicPr>
          <p:nvPr/>
        </p:nvPicPr>
        <p:blipFill>
          <a:blip r:embed="rId4"/>
          <a:stretch>
            <a:fillRect/>
          </a:stretch>
        </p:blipFill>
        <p:spPr>
          <a:xfrm>
            <a:off x="-4959" y="2189067"/>
            <a:ext cx="5918079" cy="3572704"/>
          </a:xfrm>
          <a:prstGeom prst="rect">
            <a:avLst/>
          </a:prstGeom>
        </p:spPr>
      </p:pic>
    </p:spTree>
    <p:extLst>
      <p:ext uri="{BB962C8B-B14F-4D97-AF65-F5344CB8AC3E}">
        <p14:creationId xmlns:p14="http://schemas.microsoft.com/office/powerpoint/2010/main" val="68696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B1B7-A15C-4A70-840A-7BAE6FEAD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82C9E-DE15-64B9-0104-0DD1DFD7B7A9}"/>
              </a:ext>
            </a:extLst>
          </p:cNvPr>
          <p:cNvSpPr>
            <a:spLocks noGrp="1"/>
          </p:cNvSpPr>
          <p:nvPr>
            <p:ph type="title"/>
          </p:nvPr>
        </p:nvSpPr>
        <p:spPr>
          <a:xfrm>
            <a:off x="838200" y="593725"/>
            <a:ext cx="8630920" cy="1325563"/>
          </a:xfrm>
        </p:spPr>
        <p:txBody>
          <a:bodyPr>
            <a:normAutofit/>
          </a:bodyPr>
          <a:lstStyle/>
          <a:p>
            <a:r>
              <a:rPr lang="en-US" dirty="0"/>
              <a:t>Seurat reference mapping results</a:t>
            </a:r>
          </a:p>
        </p:txBody>
      </p:sp>
      <p:pic>
        <p:nvPicPr>
          <p:cNvPr id="6" name="Picture 5">
            <a:extLst>
              <a:ext uri="{FF2B5EF4-FFF2-40B4-BE49-F238E27FC236}">
                <a16:creationId xmlns:a16="http://schemas.microsoft.com/office/drawing/2014/main" id="{49C27D17-D4B4-88DA-CE23-8F9BEC68F7DB}"/>
              </a:ext>
            </a:extLst>
          </p:cNvPr>
          <p:cNvPicPr>
            <a:picLocks noChangeAspect="1"/>
          </p:cNvPicPr>
          <p:nvPr/>
        </p:nvPicPr>
        <p:blipFill>
          <a:blip r:embed="rId3"/>
          <a:stretch>
            <a:fillRect/>
          </a:stretch>
        </p:blipFill>
        <p:spPr>
          <a:xfrm>
            <a:off x="5879046" y="2267070"/>
            <a:ext cx="5652029" cy="3471260"/>
          </a:xfrm>
          <a:prstGeom prst="rect">
            <a:avLst/>
          </a:prstGeom>
        </p:spPr>
      </p:pic>
      <p:pic>
        <p:nvPicPr>
          <p:cNvPr id="7" name="Picture 6">
            <a:extLst>
              <a:ext uri="{FF2B5EF4-FFF2-40B4-BE49-F238E27FC236}">
                <a16:creationId xmlns:a16="http://schemas.microsoft.com/office/drawing/2014/main" id="{E67406E2-5FE4-B98B-DF5C-41E0481BC172}"/>
              </a:ext>
            </a:extLst>
          </p:cNvPr>
          <p:cNvPicPr>
            <a:picLocks noChangeAspect="1"/>
          </p:cNvPicPr>
          <p:nvPr/>
        </p:nvPicPr>
        <p:blipFill>
          <a:blip r:embed="rId4"/>
          <a:stretch>
            <a:fillRect/>
          </a:stretch>
        </p:blipFill>
        <p:spPr>
          <a:xfrm>
            <a:off x="0" y="2267069"/>
            <a:ext cx="5638800" cy="3471261"/>
          </a:xfrm>
          <a:prstGeom prst="rect">
            <a:avLst/>
          </a:prstGeom>
        </p:spPr>
      </p:pic>
    </p:spTree>
    <p:extLst>
      <p:ext uri="{BB962C8B-B14F-4D97-AF65-F5344CB8AC3E}">
        <p14:creationId xmlns:p14="http://schemas.microsoft.com/office/powerpoint/2010/main" val="91420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262AA-893A-A94C-BF9C-0D1759A45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23568-8AE6-CE87-4AE2-F55FE1ED6B19}"/>
              </a:ext>
            </a:extLst>
          </p:cNvPr>
          <p:cNvSpPr>
            <a:spLocks noGrp="1"/>
          </p:cNvSpPr>
          <p:nvPr>
            <p:ph type="title"/>
          </p:nvPr>
        </p:nvSpPr>
        <p:spPr>
          <a:xfrm>
            <a:off x="838200" y="593725"/>
            <a:ext cx="10515600" cy="1325563"/>
          </a:xfrm>
        </p:spPr>
        <p:txBody>
          <a:bodyPr>
            <a:normAutofit/>
          </a:bodyPr>
          <a:lstStyle/>
          <a:p>
            <a:r>
              <a:rPr lang="en-US" dirty="0"/>
              <a:t>Cell abundance differences by </a:t>
            </a:r>
            <a:r>
              <a:rPr lang="en-US" dirty="0" err="1"/>
              <a:t>irAE</a:t>
            </a:r>
            <a:r>
              <a:rPr lang="en-US" dirty="0"/>
              <a:t> group</a:t>
            </a:r>
          </a:p>
        </p:txBody>
      </p:sp>
    </p:spTree>
    <p:extLst>
      <p:ext uri="{BB962C8B-B14F-4D97-AF65-F5344CB8AC3E}">
        <p14:creationId xmlns:p14="http://schemas.microsoft.com/office/powerpoint/2010/main" val="24693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29961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38C05-0B88-F840-4335-3B2F7CE10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59FEA-B173-0A62-199A-DE0B6A65FC91}"/>
              </a:ext>
            </a:extLst>
          </p:cNvPr>
          <p:cNvSpPr>
            <a:spLocks noGrp="1"/>
          </p:cNvSpPr>
          <p:nvPr>
            <p:ph type="title"/>
          </p:nvPr>
        </p:nvSpPr>
        <p:spPr>
          <a:xfrm>
            <a:off x="838200" y="593725"/>
            <a:ext cx="10515600" cy="1325563"/>
          </a:xfrm>
        </p:spPr>
        <p:txBody>
          <a:bodyPr>
            <a:normAutofit fontScale="90000"/>
          </a:bodyPr>
          <a:lstStyle/>
          <a:p>
            <a:r>
              <a:rPr lang="en-US" sz="3600" dirty="0"/>
              <a:t>More proliferating T cells, fewer memory T cells (CD4 TEM, CD8 TCM), fewer MAITs in </a:t>
            </a:r>
            <a:r>
              <a:rPr lang="en-US" sz="3600" dirty="0" err="1"/>
              <a:t>irAE</a:t>
            </a:r>
            <a:r>
              <a:rPr lang="en-US" sz="3600" dirty="0"/>
              <a:t> colitis tissue: normalized by sequencing depth approach</a:t>
            </a:r>
          </a:p>
        </p:txBody>
      </p:sp>
      <p:sp>
        <p:nvSpPr>
          <p:cNvPr id="5" name="TextBox 4">
            <a:extLst>
              <a:ext uri="{FF2B5EF4-FFF2-40B4-BE49-F238E27FC236}">
                <a16:creationId xmlns:a16="http://schemas.microsoft.com/office/drawing/2014/main" id="{99F9F8AA-E6F6-F0EE-DD65-00E3F6FA16CF}"/>
              </a:ext>
            </a:extLst>
          </p:cNvPr>
          <p:cNvSpPr txBox="1"/>
          <p:nvPr/>
        </p:nvSpPr>
        <p:spPr>
          <a:xfrm>
            <a:off x="1920240" y="2207063"/>
            <a:ext cx="2031838" cy="369332"/>
          </a:xfrm>
          <a:prstGeom prst="rect">
            <a:avLst/>
          </a:prstGeom>
          <a:noFill/>
        </p:spPr>
        <p:txBody>
          <a:bodyPr wrap="none" rtlCol="0">
            <a:spAutoFit/>
          </a:bodyPr>
          <a:lstStyle/>
          <a:p>
            <a:r>
              <a:rPr lang="en-US" dirty="0"/>
              <a:t>Myocarditis dataset</a:t>
            </a:r>
          </a:p>
        </p:txBody>
      </p:sp>
      <p:sp>
        <p:nvSpPr>
          <p:cNvPr id="7" name="TextBox 6">
            <a:extLst>
              <a:ext uri="{FF2B5EF4-FFF2-40B4-BE49-F238E27FC236}">
                <a16:creationId xmlns:a16="http://schemas.microsoft.com/office/drawing/2014/main" id="{5089CF2F-1D8A-7307-0C6A-73DED4FD463D}"/>
              </a:ext>
            </a:extLst>
          </p:cNvPr>
          <p:cNvSpPr txBox="1"/>
          <p:nvPr/>
        </p:nvSpPr>
        <p:spPr>
          <a:xfrm>
            <a:off x="7972803" y="2207063"/>
            <a:ext cx="1504194" cy="369332"/>
          </a:xfrm>
          <a:prstGeom prst="rect">
            <a:avLst/>
          </a:prstGeom>
          <a:noFill/>
        </p:spPr>
        <p:txBody>
          <a:bodyPr wrap="none" rtlCol="0">
            <a:spAutoFit/>
          </a:bodyPr>
          <a:lstStyle/>
          <a:p>
            <a:r>
              <a:rPr lang="en-US" dirty="0"/>
              <a:t>Colitis dataset</a:t>
            </a:r>
          </a:p>
        </p:txBody>
      </p:sp>
    </p:spTree>
    <p:extLst>
      <p:ext uri="{BB962C8B-B14F-4D97-AF65-F5344CB8AC3E}">
        <p14:creationId xmlns:p14="http://schemas.microsoft.com/office/powerpoint/2010/main" val="1999308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3F0CA-0FE2-721C-7700-ABDF22E1C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8A91E2-8404-0A59-4D73-E347B81CBE3A}"/>
              </a:ext>
            </a:extLst>
          </p:cNvPr>
          <p:cNvSpPr>
            <a:spLocks noGrp="1"/>
          </p:cNvSpPr>
          <p:nvPr>
            <p:ph type="title"/>
          </p:nvPr>
        </p:nvSpPr>
        <p:spPr>
          <a:xfrm>
            <a:off x="838200" y="593725"/>
            <a:ext cx="10515600" cy="1325563"/>
          </a:xfrm>
        </p:spPr>
        <p:txBody>
          <a:bodyPr>
            <a:normAutofit fontScale="90000"/>
          </a:bodyPr>
          <a:lstStyle/>
          <a:p>
            <a:r>
              <a:rPr lang="en-US" sz="3600" dirty="0"/>
              <a:t>More proliferating T cells, fewer memory T cells (CD4 TEM, CD8 TCM), fewer MAITs in </a:t>
            </a:r>
            <a:r>
              <a:rPr lang="en-US" sz="3600" dirty="0" err="1"/>
              <a:t>irAE</a:t>
            </a:r>
            <a:r>
              <a:rPr lang="en-US" sz="3600" dirty="0"/>
              <a:t> colitis tissue: </a:t>
            </a:r>
            <a:r>
              <a:rPr lang="en-US" sz="3600" dirty="0" err="1"/>
              <a:t>downsampling</a:t>
            </a:r>
            <a:r>
              <a:rPr lang="en-US" sz="3600" dirty="0"/>
              <a:t> approach</a:t>
            </a:r>
            <a:endParaRPr lang="en-US" dirty="0"/>
          </a:p>
        </p:txBody>
      </p:sp>
      <p:pic>
        <p:nvPicPr>
          <p:cNvPr id="19" name="Picture 18">
            <a:extLst>
              <a:ext uri="{FF2B5EF4-FFF2-40B4-BE49-F238E27FC236}">
                <a16:creationId xmlns:a16="http://schemas.microsoft.com/office/drawing/2014/main" id="{2B591102-0523-784A-BE2F-B62D8A0C8F36}"/>
              </a:ext>
            </a:extLst>
          </p:cNvPr>
          <p:cNvPicPr>
            <a:picLocks noChangeAspect="1"/>
          </p:cNvPicPr>
          <p:nvPr/>
        </p:nvPicPr>
        <p:blipFill>
          <a:blip r:embed="rId3"/>
          <a:stretch>
            <a:fillRect/>
          </a:stretch>
        </p:blipFill>
        <p:spPr>
          <a:xfrm>
            <a:off x="0" y="2071013"/>
            <a:ext cx="6404113" cy="3959582"/>
          </a:xfrm>
          <a:prstGeom prst="rect">
            <a:avLst/>
          </a:prstGeom>
        </p:spPr>
      </p:pic>
      <p:sp>
        <p:nvSpPr>
          <p:cNvPr id="5" name="TextBox 4">
            <a:extLst>
              <a:ext uri="{FF2B5EF4-FFF2-40B4-BE49-F238E27FC236}">
                <a16:creationId xmlns:a16="http://schemas.microsoft.com/office/drawing/2014/main" id="{721154F3-DD3E-2739-D6F0-FA9903C94CB0}"/>
              </a:ext>
            </a:extLst>
          </p:cNvPr>
          <p:cNvSpPr txBox="1"/>
          <p:nvPr/>
        </p:nvSpPr>
        <p:spPr>
          <a:xfrm>
            <a:off x="8342283" y="2109669"/>
            <a:ext cx="1531894" cy="369332"/>
          </a:xfrm>
          <a:prstGeom prst="rect">
            <a:avLst/>
          </a:prstGeom>
          <a:noFill/>
        </p:spPr>
        <p:txBody>
          <a:bodyPr wrap="none" rtlCol="0">
            <a:spAutoFit/>
          </a:bodyPr>
          <a:lstStyle/>
          <a:p>
            <a:r>
              <a:rPr lang="en-US" dirty="0" err="1"/>
              <a:t>Downsampled</a:t>
            </a:r>
            <a:endParaRPr lang="en-US" dirty="0"/>
          </a:p>
        </p:txBody>
      </p:sp>
    </p:spTree>
    <p:extLst>
      <p:ext uri="{BB962C8B-B14F-4D97-AF65-F5344CB8AC3E}">
        <p14:creationId xmlns:p14="http://schemas.microsoft.com/office/powerpoint/2010/main" val="1575864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Autofit/>
          </a:bodyPr>
          <a:lstStyle/>
          <a:p>
            <a:r>
              <a:rPr lang="en-US" sz="3200" dirty="0"/>
              <a:t>Heatmap methods</a:t>
            </a:r>
          </a:p>
        </p:txBody>
      </p:sp>
      <p:sp>
        <p:nvSpPr>
          <p:cNvPr id="15" name="Content Placeholder 2">
            <a:extLst>
              <a:ext uri="{FF2B5EF4-FFF2-40B4-BE49-F238E27FC236}">
                <a16:creationId xmlns:a16="http://schemas.microsoft.com/office/drawing/2014/main" id="{56D95AB4-B436-5BF6-67A4-2B11960C930A}"/>
              </a:ext>
            </a:extLst>
          </p:cNvPr>
          <p:cNvSpPr>
            <a:spLocks noGrp="1"/>
          </p:cNvSpPr>
          <p:nvPr>
            <p:ph idx="1"/>
          </p:nvPr>
        </p:nvSpPr>
        <p:spPr>
          <a:xfrm>
            <a:off x="838200" y="1919288"/>
            <a:ext cx="10612120" cy="4938711"/>
          </a:xfrm>
        </p:spPr>
        <p:txBody>
          <a:bodyPr>
            <a:normAutofit fontScale="92500" lnSpcReduction="10000"/>
          </a:bodyPr>
          <a:lstStyle/>
          <a:p>
            <a:pPr marL="514350" indent="-514350">
              <a:buFont typeface="+mj-lt"/>
              <a:buAutoNum type="arabicPeriod"/>
            </a:pPr>
            <a:r>
              <a:rPr lang="en-US" dirty="0"/>
              <a:t>Calculate clonotype (chain-CDR3-V-J) counts within each patient</a:t>
            </a:r>
          </a:p>
          <a:p>
            <a:pPr marL="514350" indent="-514350">
              <a:buFont typeface="+mj-lt"/>
              <a:buAutoNum type="arabicPeriod"/>
            </a:pPr>
            <a:r>
              <a:rPr lang="en-US" dirty="0"/>
              <a:t>If not </a:t>
            </a:r>
            <a:r>
              <a:rPr lang="en-US" dirty="0" err="1"/>
              <a:t>downsampling</a:t>
            </a:r>
            <a:r>
              <a:rPr lang="en-US" dirty="0"/>
              <a:t>, normalize clonotype counts within each patient by sum of clonotypes for that patient (sequencing depth)</a:t>
            </a:r>
          </a:p>
          <a:p>
            <a:pPr marL="514350" indent="-514350">
              <a:buFont typeface="+mj-lt"/>
              <a:buAutoNum type="arabicPeriod"/>
            </a:pPr>
            <a:r>
              <a:rPr lang="en-US" dirty="0"/>
              <a:t>Slice to only look at unique clonotypes from each patient</a:t>
            </a:r>
          </a:p>
          <a:p>
            <a:pPr marL="514350" indent="-514350">
              <a:buFont typeface="+mj-lt"/>
              <a:buAutoNum type="arabicPeriod"/>
            </a:pPr>
            <a:r>
              <a:rPr lang="en-US" dirty="0"/>
              <a:t>Arrange by (normalized if not </a:t>
            </a:r>
            <a:r>
              <a:rPr lang="en-US" dirty="0" err="1"/>
              <a:t>downsampled</a:t>
            </a:r>
            <a:r>
              <a:rPr lang="en-US" dirty="0"/>
              <a:t>) clonotype counts within cell type, chain groups</a:t>
            </a:r>
          </a:p>
          <a:p>
            <a:pPr marL="514350" indent="-514350">
              <a:buFont typeface="+mj-lt"/>
              <a:buAutoNum type="arabicPeriod"/>
            </a:pPr>
            <a:r>
              <a:rPr lang="en-US" dirty="0"/>
              <a:t>Create 10 bins per cell type, chain group, i.e. bin 1 is top 10% clonotypes for that chain-cell type across patients</a:t>
            </a:r>
          </a:p>
          <a:p>
            <a:pPr marL="514350" indent="-514350">
              <a:buFont typeface="+mj-lt"/>
              <a:buAutoNum type="arabicPeriod"/>
            </a:pPr>
            <a:r>
              <a:rPr lang="en-US" dirty="0"/>
              <a:t>Perform Wilcox rank sum test iteratively up to n</a:t>
            </a:r>
            <a:r>
              <a:rPr lang="en-US" baseline="30000" dirty="0"/>
              <a:t>th</a:t>
            </a:r>
            <a:r>
              <a:rPr lang="en-US" dirty="0"/>
              <a:t> bin within cell type, chain groups for features of interest</a:t>
            </a:r>
          </a:p>
          <a:p>
            <a:pPr marL="514350" indent="-514350">
              <a:buFont typeface="+mj-lt"/>
              <a:buAutoNum type="arabicPeriod"/>
            </a:pPr>
            <a:r>
              <a:rPr lang="en-US" dirty="0"/>
              <a:t>Create heatmaps of –log10(p value) by cell type, chain, feature groups across % repertoire bins</a:t>
            </a:r>
          </a:p>
        </p:txBody>
      </p:sp>
    </p:spTree>
    <p:extLst>
      <p:ext uri="{BB962C8B-B14F-4D97-AF65-F5344CB8AC3E}">
        <p14:creationId xmlns:p14="http://schemas.microsoft.com/office/powerpoint/2010/main" val="73045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Feature comparison results (heatmaps)</a:t>
            </a:r>
          </a:p>
        </p:txBody>
      </p:sp>
    </p:spTree>
    <p:extLst>
      <p:ext uri="{BB962C8B-B14F-4D97-AF65-F5344CB8AC3E}">
        <p14:creationId xmlns:p14="http://schemas.microsoft.com/office/powerpoint/2010/main" val="4120294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Unanswered questions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4091688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089192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r>
              <a:rPr lang="en-US" b="1" dirty="0"/>
              <a:t>Peter Linsley</a:t>
            </a:r>
          </a:p>
          <a:p>
            <a:r>
              <a:rPr lang="en-US" dirty="0"/>
              <a:t>Bioinformatics group</a:t>
            </a:r>
          </a:p>
          <a:p>
            <a:pPr lvl="1"/>
            <a:r>
              <a:rPr lang="en-US" dirty="0"/>
              <a:t>Alex Hu</a:t>
            </a:r>
          </a:p>
          <a:p>
            <a:pPr lvl="1"/>
            <a:r>
              <a:rPr lang="en-US" dirty="0"/>
              <a:t>Erin Witkop</a:t>
            </a:r>
          </a:p>
          <a:p>
            <a:pPr lvl="1"/>
            <a:r>
              <a:rPr lang="en-US" dirty="0"/>
              <a:t>Matt </a:t>
            </a:r>
            <a:r>
              <a:rPr lang="en-US" dirty="0" err="1"/>
              <a:t>Dufort</a:t>
            </a:r>
            <a:endParaRPr lang="en-US" dirty="0"/>
          </a:p>
          <a:p>
            <a:pPr lvl="1"/>
            <a:r>
              <a:rPr lang="en-US" dirty="0"/>
              <a:t>Matt Lawrence</a:t>
            </a:r>
          </a:p>
          <a:p>
            <a:pPr lvl="1"/>
            <a:r>
              <a:rPr lang="en-US" dirty="0"/>
              <a:t>Hannah </a:t>
            </a:r>
            <a:r>
              <a:rPr lang="en-US" dirty="0" err="1"/>
              <a:t>DeBerg</a:t>
            </a:r>
            <a:endParaRPr lang="en-US" dirty="0"/>
          </a:p>
          <a:p>
            <a:pPr lvl="1"/>
            <a:r>
              <a:rPr lang="en-US" dirty="0"/>
              <a:t>Thomas Edwards</a:t>
            </a:r>
          </a:p>
          <a:p>
            <a:pPr lvl="1"/>
            <a:r>
              <a:rPr lang="en-US" dirty="0"/>
              <a:t>Tomasz </a:t>
            </a:r>
            <a:r>
              <a:rPr lang="en-US" dirty="0" err="1"/>
              <a:t>Janczyk</a:t>
            </a:r>
            <a:endParaRPr lang="en-US" dirty="0"/>
          </a:p>
        </p:txBody>
      </p:sp>
    </p:spTree>
    <p:extLst>
      <p:ext uri="{BB962C8B-B14F-4D97-AF65-F5344CB8AC3E}">
        <p14:creationId xmlns:p14="http://schemas.microsoft.com/office/powerpoint/2010/main" val="2018884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850478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0515600" cy="4623402"/>
          </a:xfrm>
        </p:spPr>
        <p:txBody>
          <a:bodyPr>
            <a:normAutofit/>
          </a:bodyPr>
          <a:lstStyle/>
          <a:p>
            <a:endParaRPr lang="en-US" dirty="0"/>
          </a:p>
        </p:txBody>
      </p:sp>
    </p:spTree>
    <p:extLst>
      <p:ext uri="{BB962C8B-B14F-4D97-AF65-F5344CB8AC3E}">
        <p14:creationId xmlns:p14="http://schemas.microsoft.com/office/powerpoint/2010/main" val="316901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16CE5-656E-6891-FF61-356D89BA64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17D5BA-EBAC-EE29-A498-70AC21C3C4BD}"/>
              </a:ext>
            </a:extLst>
          </p:cNvPr>
          <p:cNvSpPr>
            <a:spLocks noGrp="1"/>
          </p:cNvSpPr>
          <p:nvPr>
            <p:ph type="title"/>
          </p:nvPr>
        </p:nvSpPr>
        <p:spPr>
          <a:xfrm>
            <a:off x="838200" y="593725"/>
            <a:ext cx="10515600" cy="1325563"/>
          </a:xfrm>
        </p:spPr>
        <p:txBody>
          <a:bodyPr>
            <a:normAutofit fontScale="90000"/>
          </a:bodyPr>
          <a:lstStyle/>
          <a:p>
            <a:r>
              <a:rPr lang="en-US" dirty="0"/>
              <a:t>In myocarditis dataset, a few VJ genes are differentially encountered in different </a:t>
            </a:r>
            <a:r>
              <a:rPr lang="en-US" dirty="0" err="1"/>
              <a:t>irAE</a:t>
            </a:r>
            <a:r>
              <a:rPr lang="en-US" dirty="0"/>
              <a:t> groups</a:t>
            </a:r>
            <a:br>
              <a:rPr lang="en-US" dirty="0"/>
            </a:br>
            <a:r>
              <a:rPr lang="en-US" dirty="0"/>
              <a:t>cleanup to just be significant ones shown, show in both datasets?</a:t>
            </a:r>
          </a:p>
        </p:txBody>
      </p:sp>
      <p:sp>
        <p:nvSpPr>
          <p:cNvPr id="9" name="TextBox 8">
            <a:extLst>
              <a:ext uri="{FF2B5EF4-FFF2-40B4-BE49-F238E27FC236}">
                <a16:creationId xmlns:a16="http://schemas.microsoft.com/office/drawing/2014/main" id="{A1206DDD-88C5-37C6-26C6-F8309526DBC7}"/>
              </a:ext>
            </a:extLst>
          </p:cNvPr>
          <p:cNvSpPr txBox="1"/>
          <p:nvPr/>
        </p:nvSpPr>
        <p:spPr>
          <a:xfrm>
            <a:off x="3483977" y="6483346"/>
            <a:ext cx="4573688"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p &lt;1e-2; *; p &lt;0.05</a:t>
            </a:r>
            <a:endParaRPr lang="en-US" b="0" i="0" u="none" strike="noStrike" dirty="0">
              <a:solidFill>
                <a:srgbClr val="212121"/>
              </a:solidFill>
              <a:effectLst/>
              <a:latin typeface="Cambria" panose="02040503050406030204" pitchFamily="18" charset="0"/>
            </a:endParaRPr>
          </a:p>
        </p:txBody>
      </p:sp>
      <p:pic>
        <p:nvPicPr>
          <p:cNvPr id="3" name="Picture 2">
            <a:extLst>
              <a:ext uri="{FF2B5EF4-FFF2-40B4-BE49-F238E27FC236}">
                <a16:creationId xmlns:a16="http://schemas.microsoft.com/office/drawing/2014/main" id="{F22C5ED7-B34B-DF75-B73C-DB4D7B11C1CC}"/>
              </a:ext>
            </a:extLst>
          </p:cNvPr>
          <p:cNvPicPr>
            <a:picLocks noChangeAspect="1"/>
          </p:cNvPicPr>
          <p:nvPr/>
        </p:nvPicPr>
        <p:blipFill>
          <a:blip r:embed="rId3"/>
          <a:stretch>
            <a:fillRect/>
          </a:stretch>
        </p:blipFill>
        <p:spPr>
          <a:xfrm>
            <a:off x="-5356" y="2155412"/>
            <a:ext cx="6121676" cy="3632835"/>
          </a:xfrm>
          <a:prstGeom prst="rect">
            <a:avLst/>
          </a:prstGeom>
        </p:spPr>
      </p:pic>
      <p:pic>
        <p:nvPicPr>
          <p:cNvPr id="6" name="Picture 5">
            <a:extLst>
              <a:ext uri="{FF2B5EF4-FFF2-40B4-BE49-F238E27FC236}">
                <a16:creationId xmlns:a16="http://schemas.microsoft.com/office/drawing/2014/main" id="{37FBA61E-9C44-7B96-BA1D-2E5CC193ED46}"/>
              </a:ext>
            </a:extLst>
          </p:cNvPr>
          <p:cNvPicPr>
            <a:picLocks noChangeAspect="1"/>
          </p:cNvPicPr>
          <p:nvPr/>
        </p:nvPicPr>
        <p:blipFill>
          <a:blip r:embed="rId4"/>
          <a:stretch>
            <a:fillRect/>
          </a:stretch>
        </p:blipFill>
        <p:spPr>
          <a:xfrm>
            <a:off x="6024880" y="2155412"/>
            <a:ext cx="6121676" cy="3598910"/>
          </a:xfrm>
          <a:prstGeom prst="rect">
            <a:avLst/>
          </a:prstGeom>
        </p:spPr>
      </p:pic>
      <p:sp>
        <p:nvSpPr>
          <p:cNvPr id="17" name="TextBox 16">
            <a:extLst>
              <a:ext uri="{FF2B5EF4-FFF2-40B4-BE49-F238E27FC236}">
                <a16:creationId xmlns:a16="http://schemas.microsoft.com/office/drawing/2014/main" id="{9B7CFE0F-DDC7-3748-243A-A53E03F00FC7}"/>
              </a:ext>
            </a:extLst>
          </p:cNvPr>
          <p:cNvSpPr txBox="1"/>
          <p:nvPr/>
        </p:nvSpPr>
        <p:spPr>
          <a:xfrm>
            <a:off x="3004682" y="2998708"/>
            <a:ext cx="674399" cy="369332"/>
          </a:xfrm>
          <a:prstGeom prst="rect">
            <a:avLst/>
          </a:prstGeom>
          <a:noFill/>
        </p:spPr>
        <p:txBody>
          <a:bodyPr wrap="square" rtlCol="0">
            <a:spAutoFit/>
          </a:bodyPr>
          <a:lstStyle/>
          <a:p>
            <a:r>
              <a:rPr lang="en-US" dirty="0"/>
              <a:t>*</a:t>
            </a:r>
          </a:p>
        </p:txBody>
      </p:sp>
      <p:sp>
        <p:nvSpPr>
          <p:cNvPr id="18" name="TextBox 17">
            <a:extLst>
              <a:ext uri="{FF2B5EF4-FFF2-40B4-BE49-F238E27FC236}">
                <a16:creationId xmlns:a16="http://schemas.microsoft.com/office/drawing/2014/main" id="{ACCD0CCD-0316-ED52-7A8F-80F864BA6BB5}"/>
              </a:ext>
            </a:extLst>
          </p:cNvPr>
          <p:cNvSpPr txBox="1"/>
          <p:nvPr/>
        </p:nvSpPr>
        <p:spPr>
          <a:xfrm>
            <a:off x="1172624" y="2988548"/>
            <a:ext cx="674399"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4DB298BA-C90A-0A00-EFA0-AD1204ED3FC2}"/>
              </a:ext>
            </a:extLst>
          </p:cNvPr>
          <p:cNvSpPr txBox="1"/>
          <p:nvPr/>
        </p:nvSpPr>
        <p:spPr>
          <a:xfrm>
            <a:off x="6658639" y="3044428"/>
            <a:ext cx="674399"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A9FBCB2F-CCF0-4F3F-19E8-14091BB1381D}"/>
              </a:ext>
            </a:extLst>
          </p:cNvPr>
          <p:cNvSpPr txBox="1"/>
          <p:nvPr/>
        </p:nvSpPr>
        <p:spPr>
          <a:xfrm>
            <a:off x="1847023" y="5805780"/>
            <a:ext cx="9223807" cy="369332"/>
          </a:xfrm>
          <a:prstGeom prst="rect">
            <a:avLst/>
          </a:prstGeom>
          <a:noFill/>
        </p:spPr>
        <p:txBody>
          <a:bodyPr wrap="none" rtlCol="0">
            <a:spAutoFit/>
          </a:bodyPr>
          <a:lstStyle/>
          <a:p>
            <a:r>
              <a:rPr lang="en-US" dirty="0"/>
              <a:t>Showing 10 V/J genes with highest differences in median normalized counts between </a:t>
            </a:r>
            <a:r>
              <a:rPr lang="en-US" dirty="0" err="1"/>
              <a:t>irAE</a:t>
            </a:r>
            <a:r>
              <a:rPr lang="en-US" dirty="0"/>
              <a:t> groups</a:t>
            </a:r>
          </a:p>
        </p:txBody>
      </p:sp>
    </p:spTree>
    <p:extLst>
      <p:ext uri="{BB962C8B-B14F-4D97-AF65-F5344CB8AC3E}">
        <p14:creationId xmlns:p14="http://schemas.microsoft.com/office/powerpoint/2010/main" val="3570393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Immune checkpoints help maintain self tolerance</a:t>
            </a:r>
          </a:p>
        </p:txBody>
      </p:sp>
      <p:pic>
        <p:nvPicPr>
          <p:cNvPr id="8" name="Picture 7">
            <a:extLst>
              <a:ext uri="{FF2B5EF4-FFF2-40B4-BE49-F238E27FC236}">
                <a16:creationId xmlns:a16="http://schemas.microsoft.com/office/drawing/2014/main" id="{B7482DF0-E8E2-4F44-7B17-58FA5835050B}"/>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9" name="Rectangle 8">
            <a:extLst>
              <a:ext uri="{FF2B5EF4-FFF2-40B4-BE49-F238E27FC236}">
                <a16:creationId xmlns:a16="http://schemas.microsoft.com/office/drawing/2014/main" id="{F2FBB5FF-307A-C864-B824-1DA0FD3DF2E3}"/>
              </a:ext>
            </a:extLst>
          </p:cNvPr>
          <p:cNvSpPr/>
          <p:nvPr/>
        </p:nvSpPr>
        <p:spPr>
          <a:xfrm>
            <a:off x="5415280" y="1656080"/>
            <a:ext cx="3759200" cy="5201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89A8D1-3120-5243-F993-F544D41F5CDC}"/>
              </a:ext>
            </a:extLst>
          </p:cNvPr>
          <p:cNvSpPr txBox="1"/>
          <p:nvPr/>
        </p:nvSpPr>
        <p:spPr>
          <a:xfrm>
            <a:off x="10810240" y="6488668"/>
            <a:ext cx="6096000" cy="369332"/>
          </a:xfrm>
          <a:prstGeom prst="rect">
            <a:avLst/>
          </a:prstGeom>
          <a:noFill/>
        </p:spPr>
        <p:txBody>
          <a:bodyPr wrap="square">
            <a:spAutoFit/>
          </a:bodyPr>
          <a:lstStyle/>
          <a:p>
            <a:r>
              <a:rPr lang="en-US" dirty="0"/>
              <a:t>PMC6980444</a:t>
            </a:r>
          </a:p>
        </p:txBody>
      </p:sp>
    </p:spTree>
    <p:extLst>
      <p:ext uri="{BB962C8B-B14F-4D97-AF65-F5344CB8AC3E}">
        <p14:creationId xmlns:p14="http://schemas.microsoft.com/office/powerpoint/2010/main" val="38552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BCD37-510B-D407-361F-DB4901F12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F2C2B-BDA2-6210-35A5-85B9023B4702}"/>
              </a:ext>
            </a:extLst>
          </p:cNvPr>
          <p:cNvSpPr>
            <a:spLocks noGrp="1"/>
          </p:cNvSpPr>
          <p:nvPr>
            <p:ph type="title"/>
          </p:nvPr>
        </p:nvSpPr>
        <p:spPr>
          <a:xfrm>
            <a:off x="838200" y="593725"/>
            <a:ext cx="10515600" cy="1325563"/>
          </a:xfrm>
        </p:spPr>
        <p:txBody>
          <a:bodyPr>
            <a:normAutofit/>
          </a:bodyPr>
          <a:lstStyle/>
          <a:p>
            <a:r>
              <a:rPr lang="en-US" dirty="0"/>
              <a:t>TRB VJ linkages look different in yes vs. no </a:t>
            </a:r>
            <a:r>
              <a:rPr lang="en-US" dirty="0" err="1"/>
              <a:t>irAE</a:t>
            </a:r>
            <a:r>
              <a:rPr lang="en-US" dirty="0"/>
              <a:t> groups, perhaps could also explain </a:t>
            </a:r>
            <a:r>
              <a:rPr lang="en-US" dirty="0" err="1"/>
              <a:t>pgen</a:t>
            </a:r>
            <a:r>
              <a:rPr lang="en-US" dirty="0"/>
              <a:t> differences</a:t>
            </a:r>
          </a:p>
        </p:txBody>
      </p:sp>
      <p:sp>
        <p:nvSpPr>
          <p:cNvPr id="6" name="TextBox 5">
            <a:extLst>
              <a:ext uri="{FF2B5EF4-FFF2-40B4-BE49-F238E27FC236}">
                <a16:creationId xmlns:a16="http://schemas.microsoft.com/office/drawing/2014/main" id="{5DAC017A-4019-12B5-F46A-4F0E57F6AB9F}"/>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90C41859-BB7E-A032-7D4D-27C2667D4551}"/>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5889D849-58AE-9E82-F613-565B9110CF0A}"/>
              </a:ext>
            </a:extLst>
          </p:cNvPr>
          <p:cNvSpPr txBox="1"/>
          <p:nvPr/>
        </p:nvSpPr>
        <p:spPr>
          <a:xfrm>
            <a:off x="4839630" y="6264275"/>
            <a:ext cx="2031838" cy="369332"/>
          </a:xfrm>
          <a:prstGeom prst="rect">
            <a:avLst/>
          </a:prstGeom>
          <a:noFill/>
        </p:spPr>
        <p:txBody>
          <a:bodyPr wrap="none" rtlCol="0">
            <a:spAutoFit/>
          </a:bodyPr>
          <a:lstStyle/>
          <a:p>
            <a:r>
              <a:rPr lang="en-US" dirty="0"/>
              <a:t>Myocarditis dataset</a:t>
            </a:r>
          </a:p>
        </p:txBody>
      </p:sp>
      <p:pic>
        <p:nvPicPr>
          <p:cNvPr id="3" name="Picture 2">
            <a:extLst>
              <a:ext uri="{FF2B5EF4-FFF2-40B4-BE49-F238E27FC236}">
                <a16:creationId xmlns:a16="http://schemas.microsoft.com/office/drawing/2014/main" id="{19848C3F-CCDF-25E5-0634-81B5C5D3D0EF}"/>
              </a:ext>
            </a:extLst>
          </p:cNvPr>
          <p:cNvPicPr>
            <a:picLocks noChangeAspect="1"/>
          </p:cNvPicPr>
          <p:nvPr/>
        </p:nvPicPr>
        <p:blipFill>
          <a:blip r:embed="rId3"/>
          <a:stretch>
            <a:fillRect/>
          </a:stretch>
        </p:blipFill>
        <p:spPr>
          <a:xfrm>
            <a:off x="15153" y="2497216"/>
            <a:ext cx="5990297" cy="3636407"/>
          </a:xfrm>
          <a:prstGeom prst="rect">
            <a:avLst/>
          </a:prstGeom>
        </p:spPr>
      </p:pic>
      <p:pic>
        <p:nvPicPr>
          <p:cNvPr id="9" name="Picture 8">
            <a:extLst>
              <a:ext uri="{FF2B5EF4-FFF2-40B4-BE49-F238E27FC236}">
                <a16:creationId xmlns:a16="http://schemas.microsoft.com/office/drawing/2014/main" id="{E14F2113-3179-C240-2C17-52FBA38B0F31}"/>
              </a:ext>
            </a:extLst>
          </p:cNvPr>
          <p:cNvPicPr>
            <a:picLocks noChangeAspect="1"/>
          </p:cNvPicPr>
          <p:nvPr/>
        </p:nvPicPr>
        <p:blipFill>
          <a:blip r:embed="rId4"/>
          <a:stretch>
            <a:fillRect/>
          </a:stretch>
        </p:blipFill>
        <p:spPr>
          <a:xfrm>
            <a:off x="6005450" y="2497216"/>
            <a:ext cx="5990296" cy="3683276"/>
          </a:xfrm>
          <a:prstGeom prst="rect">
            <a:avLst/>
          </a:prstGeom>
        </p:spPr>
      </p:pic>
    </p:spTree>
    <p:extLst>
      <p:ext uri="{BB962C8B-B14F-4D97-AF65-F5344CB8AC3E}">
        <p14:creationId xmlns:p14="http://schemas.microsoft.com/office/powerpoint/2010/main" val="742232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B0EA4-46C1-D501-AA0F-1849ABA14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BA55CB-0957-BE0D-1AE9-15D209981544}"/>
              </a:ext>
            </a:extLst>
          </p:cNvPr>
          <p:cNvSpPr>
            <a:spLocks noGrp="1"/>
          </p:cNvSpPr>
          <p:nvPr>
            <p:ph type="title"/>
          </p:nvPr>
        </p:nvSpPr>
        <p:spPr>
          <a:xfrm>
            <a:off x="838200" y="593725"/>
            <a:ext cx="10515600" cy="1325563"/>
          </a:xfrm>
        </p:spPr>
        <p:txBody>
          <a:bodyPr>
            <a:normAutofit/>
          </a:bodyPr>
          <a:lstStyle/>
          <a:p>
            <a:r>
              <a:rPr lang="en-US" dirty="0"/>
              <a:t>TRB VJ linkages look different in yes vs. no </a:t>
            </a:r>
            <a:r>
              <a:rPr lang="en-US" dirty="0" err="1"/>
              <a:t>irAE</a:t>
            </a:r>
            <a:r>
              <a:rPr lang="en-US" dirty="0"/>
              <a:t> groups, perhaps could also explain </a:t>
            </a:r>
            <a:r>
              <a:rPr lang="en-US" dirty="0" err="1"/>
              <a:t>pgen</a:t>
            </a:r>
            <a:r>
              <a:rPr lang="en-US" dirty="0"/>
              <a:t> differences</a:t>
            </a:r>
          </a:p>
        </p:txBody>
      </p:sp>
      <p:sp>
        <p:nvSpPr>
          <p:cNvPr id="6" name="TextBox 5">
            <a:extLst>
              <a:ext uri="{FF2B5EF4-FFF2-40B4-BE49-F238E27FC236}">
                <a16:creationId xmlns:a16="http://schemas.microsoft.com/office/drawing/2014/main" id="{38D3DD25-F409-6766-91E6-52CD3F10E8EB}"/>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370D9191-7AC2-0A59-A9FA-AC3396A49CD6}"/>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5EC6B1FD-5086-5AA5-1BFD-633494451853}"/>
              </a:ext>
            </a:extLst>
          </p:cNvPr>
          <p:cNvSpPr txBox="1"/>
          <p:nvPr/>
        </p:nvSpPr>
        <p:spPr>
          <a:xfrm>
            <a:off x="4839630" y="6264275"/>
            <a:ext cx="1504194" cy="369332"/>
          </a:xfrm>
          <a:prstGeom prst="rect">
            <a:avLst/>
          </a:prstGeom>
          <a:noFill/>
        </p:spPr>
        <p:txBody>
          <a:bodyPr wrap="none" rtlCol="0">
            <a:spAutoFit/>
          </a:bodyPr>
          <a:lstStyle/>
          <a:p>
            <a:r>
              <a:rPr lang="en-US" dirty="0"/>
              <a:t>Colitis dataset</a:t>
            </a:r>
          </a:p>
        </p:txBody>
      </p:sp>
      <p:pic>
        <p:nvPicPr>
          <p:cNvPr id="4" name="Picture 3">
            <a:extLst>
              <a:ext uri="{FF2B5EF4-FFF2-40B4-BE49-F238E27FC236}">
                <a16:creationId xmlns:a16="http://schemas.microsoft.com/office/drawing/2014/main" id="{751E8DDE-CA31-9758-4630-2247E203CA0A}"/>
              </a:ext>
            </a:extLst>
          </p:cNvPr>
          <p:cNvPicPr>
            <a:picLocks noChangeAspect="1"/>
          </p:cNvPicPr>
          <p:nvPr/>
        </p:nvPicPr>
        <p:blipFill>
          <a:blip r:embed="rId3"/>
          <a:stretch>
            <a:fillRect/>
          </a:stretch>
        </p:blipFill>
        <p:spPr>
          <a:xfrm>
            <a:off x="78740" y="2580452"/>
            <a:ext cx="5986779" cy="3539453"/>
          </a:xfrm>
          <a:prstGeom prst="rect">
            <a:avLst/>
          </a:prstGeom>
        </p:spPr>
      </p:pic>
      <p:pic>
        <p:nvPicPr>
          <p:cNvPr id="5" name="Picture 4">
            <a:extLst>
              <a:ext uri="{FF2B5EF4-FFF2-40B4-BE49-F238E27FC236}">
                <a16:creationId xmlns:a16="http://schemas.microsoft.com/office/drawing/2014/main" id="{B78E7E2A-692B-B8CB-40D8-5406DDFF19A4}"/>
              </a:ext>
            </a:extLst>
          </p:cNvPr>
          <p:cNvPicPr>
            <a:picLocks noChangeAspect="1"/>
          </p:cNvPicPr>
          <p:nvPr/>
        </p:nvPicPr>
        <p:blipFill>
          <a:blip r:embed="rId4"/>
          <a:stretch>
            <a:fillRect/>
          </a:stretch>
        </p:blipFill>
        <p:spPr>
          <a:xfrm>
            <a:off x="6065519" y="2582980"/>
            <a:ext cx="5986779" cy="3536925"/>
          </a:xfrm>
          <a:prstGeom prst="rect">
            <a:avLst/>
          </a:prstGeom>
        </p:spPr>
      </p:pic>
    </p:spTree>
    <p:extLst>
      <p:ext uri="{BB962C8B-B14F-4D97-AF65-F5344CB8AC3E}">
        <p14:creationId xmlns:p14="http://schemas.microsoft.com/office/powerpoint/2010/main" val="4182159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AB8D2-FB94-3565-E95C-D2A6437C1F6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2260CB1-8226-B0CA-E9DC-72813707C78C}"/>
              </a:ext>
            </a:extLst>
          </p:cNvPr>
          <p:cNvPicPr>
            <a:picLocks noChangeAspect="1"/>
          </p:cNvPicPr>
          <p:nvPr/>
        </p:nvPicPr>
        <p:blipFill>
          <a:blip r:embed="rId3"/>
          <a:stretch>
            <a:fillRect/>
          </a:stretch>
        </p:blipFill>
        <p:spPr>
          <a:xfrm>
            <a:off x="1" y="2328387"/>
            <a:ext cx="6096000" cy="3707461"/>
          </a:xfrm>
          <a:prstGeom prst="rect">
            <a:avLst/>
          </a:prstGeom>
        </p:spPr>
      </p:pic>
      <p:sp>
        <p:nvSpPr>
          <p:cNvPr id="2" name="Title 1">
            <a:extLst>
              <a:ext uri="{FF2B5EF4-FFF2-40B4-BE49-F238E27FC236}">
                <a16:creationId xmlns:a16="http://schemas.microsoft.com/office/drawing/2014/main" id="{B212B20F-44CD-64E3-3F98-EF5DFAE4C4E9}"/>
              </a:ext>
            </a:extLst>
          </p:cNvPr>
          <p:cNvSpPr>
            <a:spLocks noGrp="1"/>
          </p:cNvSpPr>
          <p:nvPr>
            <p:ph type="title"/>
          </p:nvPr>
        </p:nvSpPr>
        <p:spPr>
          <a:xfrm>
            <a:off x="838200" y="593725"/>
            <a:ext cx="10515600" cy="1325563"/>
          </a:xfrm>
        </p:spPr>
        <p:txBody>
          <a:bodyPr>
            <a:normAutofit/>
          </a:bodyPr>
          <a:lstStyle/>
          <a:p>
            <a:r>
              <a:rPr lang="en-US" dirty="0"/>
              <a:t>TRA VJ linkages also look different in yes vs. no </a:t>
            </a:r>
            <a:r>
              <a:rPr lang="en-US" dirty="0" err="1"/>
              <a:t>irAE</a:t>
            </a:r>
            <a:r>
              <a:rPr lang="en-US" dirty="0"/>
              <a:t> groups despite no </a:t>
            </a:r>
            <a:r>
              <a:rPr lang="en-US" dirty="0" err="1"/>
              <a:t>pgen</a:t>
            </a:r>
            <a:r>
              <a:rPr lang="en-US" dirty="0"/>
              <a:t> differences</a:t>
            </a:r>
          </a:p>
        </p:txBody>
      </p:sp>
      <p:pic>
        <p:nvPicPr>
          <p:cNvPr id="5" name="Picture 4">
            <a:extLst>
              <a:ext uri="{FF2B5EF4-FFF2-40B4-BE49-F238E27FC236}">
                <a16:creationId xmlns:a16="http://schemas.microsoft.com/office/drawing/2014/main" id="{FC156E2B-D299-E1DC-6633-DECECDECD383}"/>
              </a:ext>
            </a:extLst>
          </p:cNvPr>
          <p:cNvPicPr>
            <a:picLocks noChangeAspect="1"/>
          </p:cNvPicPr>
          <p:nvPr/>
        </p:nvPicPr>
        <p:blipFill>
          <a:blip r:embed="rId4"/>
          <a:stretch>
            <a:fillRect/>
          </a:stretch>
        </p:blipFill>
        <p:spPr>
          <a:xfrm>
            <a:off x="6096000" y="2392918"/>
            <a:ext cx="6096000" cy="3642930"/>
          </a:xfrm>
          <a:prstGeom prst="rect">
            <a:avLst/>
          </a:prstGeom>
        </p:spPr>
      </p:pic>
      <p:sp>
        <p:nvSpPr>
          <p:cNvPr id="6" name="TextBox 5">
            <a:extLst>
              <a:ext uri="{FF2B5EF4-FFF2-40B4-BE49-F238E27FC236}">
                <a16:creationId xmlns:a16="http://schemas.microsoft.com/office/drawing/2014/main" id="{62D0EE87-8256-32C1-A58F-E7A8CB0E00EB}"/>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B046C519-F8A7-EC49-8298-B7E1E70A9271}"/>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E36F36D5-B764-0D54-2547-95FD45656AC6}"/>
              </a:ext>
            </a:extLst>
          </p:cNvPr>
          <p:cNvSpPr txBox="1"/>
          <p:nvPr/>
        </p:nvSpPr>
        <p:spPr>
          <a:xfrm>
            <a:off x="4839630" y="6264275"/>
            <a:ext cx="2031838" cy="369332"/>
          </a:xfrm>
          <a:prstGeom prst="rect">
            <a:avLst/>
          </a:prstGeom>
          <a:noFill/>
        </p:spPr>
        <p:txBody>
          <a:bodyPr wrap="none" rtlCol="0">
            <a:spAutoFit/>
          </a:bodyPr>
          <a:lstStyle/>
          <a:p>
            <a:r>
              <a:rPr lang="en-US" dirty="0"/>
              <a:t>Myocarditis dataset</a:t>
            </a:r>
          </a:p>
        </p:txBody>
      </p:sp>
    </p:spTree>
    <p:extLst>
      <p:ext uri="{BB962C8B-B14F-4D97-AF65-F5344CB8AC3E}">
        <p14:creationId xmlns:p14="http://schemas.microsoft.com/office/powerpoint/2010/main" val="1994091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82CBA-2CAF-2710-ACED-DCF0649E7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F429DC-8C06-E6BB-E9DF-65B13EF3F8D1}"/>
              </a:ext>
            </a:extLst>
          </p:cNvPr>
          <p:cNvSpPr>
            <a:spLocks noGrp="1"/>
          </p:cNvSpPr>
          <p:nvPr>
            <p:ph type="title"/>
          </p:nvPr>
        </p:nvSpPr>
        <p:spPr>
          <a:xfrm>
            <a:off x="838200" y="593725"/>
            <a:ext cx="10515600" cy="1325563"/>
          </a:xfrm>
        </p:spPr>
        <p:txBody>
          <a:bodyPr>
            <a:normAutofit/>
          </a:bodyPr>
          <a:lstStyle/>
          <a:p>
            <a:r>
              <a:rPr lang="en-US" dirty="0"/>
              <a:t>TRA VJ linkages also look different in yes vs. no </a:t>
            </a:r>
            <a:r>
              <a:rPr lang="en-US" dirty="0" err="1"/>
              <a:t>irAE</a:t>
            </a:r>
            <a:r>
              <a:rPr lang="en-US" dirty="0"/>
              <a:t> groups despite no </a:t>
            </a:r>
            <a:r>
              <a:rPr lang="en-US" dirty="0" err="1"/>
              <a:t>pgen</a:t>
            </a:r>
            <a:r>
              <a:rPr lang="en-US" dirty="0"/>
              <a:t> differences</a:t>
            </a:r>
          </a:p>
        </p:txBody>
      </p:sp>
      <p:sp>
        <p:nvSpPr>
          <p:cNvPr id="6" name="TextBox 5">
            <a:extLst>
              <a:ext uri="{FF2B5EF4-FFF2-40B4-BE49-F238E27FC236}">
                <a16:creationId xmlns:a16="http://schemas.microsoft.com/office/drawing/2014/main" id="{A18E48E3-2FDE-197B-14CB-D6B210777359}"/>
              </a:ext>
            </a:extLst>
          </p:cNvPr>
          <p:cNvSpPr txBox="1"/>
          <p:nvPr/>
        </p:nvSpPr>
        <p:spPr>
          <a:xfrm>
            <a:off x="2589638" y="2023586"/>
            <a:ext cx="916726" cy="369332"/>
          </a:xfrm>
          <a:prstGeom prst="rect">
            <a:avLst/>
          </a:prstGeom>
          <a:noFill/>
        </p:spPr>
        <p:txBody>
          <a:bodyPr wrap="none" rtlCol="0">
            <a:spAutoFit/>
          </a:bodyPr>
          <a:lstStyle/>
          <a:p>
            <a:r>
              <a:rPr lang="en-US" dirty="0"/>
              <a:t>Yes </a:t>
            </a:r>
            <a:r>
              <a:rPr lang="en-US" dirty="0" err="1"/>
              <a:t>irAE</a:t>
            </a:r>
            <a:endParaRPr lang="en-US" dirty="0"/>
          </a:p>
        </p:txBody>
      </p:sp>
      <p:sp>
        <p:nvSpPr>
          <p:cNvPr id="7" name="TextBox 6">
            <a:extLst>
              <a:ext uri="{FF2B5EF4-FFF2-40B4-BE49-F238E27FC236}">
                <a16:creationId xmlns:a16="http://schemas.microsoft.com/office/drawing/2014/main" id="{FB298432-0172-51F3-047A-EA781C7E923E}"/>
              </a:ext>
            </a:extLst>
          </p:cNvPr>
          <p:cNvSpPr txBox="1"/>
          <p:nvPr/>
        </p:nvSpPr>
        <p:spPr>
          <a:xfrm>
            <a:off x="9000598" y="2057598"/>
            <a:ext cx="886781" cy="369332"/>
          </a:xfrm>
          <a:prstGeom prst="rect">
            <a:avLst/>
          </a:prstGeom>
          <a:noFill/>
        </p:spPr>
        <p:txBody>
          <a:bodyPr wrap="none" rtlCol="0">
            <a:spAutoFit/>
          </a:bodyPr>
          <a:lstStyle/>
          <a:p>
            <a:r>
              <a:rPr lang="en-US" dirty="0"/>
              <a:t>No </a:t>
            </a:r>
            <a:r>
              <a:rPr lang="en-US" dirty="0" err="1"/>
              <a:t>irAE</a:t>
            </a:r>
            <a:endParaRPr lang="en-US" dirty="0"/>
          </a:p>
        </p:txBody>
      </p:sp>
      <p:sp>
        <p:nvSpPr>
          <p:cNvPr id="8" name="TextBox 7">
            <a:extLst>
              <a:ext uri="{FF2B5EF4-FFF2-40B4-BE49-F238E27FC236}">
                <a16:creationId xmlns:a16="http://schemas.microsoft.com/office/drawing/2014/main" id="{2F89503F-3601-584D-4003-2A5D1FC589A8}"/>
              </a:ext>
            </a:extLst>
          </p:cNvPr>
          <p:cNvSpPr txBox="1"/>
          <p:nvPr/>
        </p:nvSpPr>
        <p:spPr>
          <a:xfrm>
            <a:off x="4839630" y="6264275"/>
            <a:ext cx="1504194" cy="369332"/>
          </a:xfrm>
          <a:prstGeom prst="rect">
            <a:avLst/>
          </a:prstGeom>
          <a:noFill/>
        </p:spPr>
        <p:txBody>
          <a:bodyPr wrap="none" rtlCol="0">
            <a:spAutoFit/>
          </a:bodyPr>
          <a:lstStyle/>
          <a:p>
            <a:r>
              <a:rPr lang="en-US" dirty="0"/>
              <a:t>Colitis dataset</a:t>
            </a:r>
          </a:p>
        </p:txBody>
      </p:sp>
      <p:pic>
        <p:nvPicPr>
          <p:cNvPr id="3" name="Picture 2">
            <a:extLst>
              <a:ext uri="{FF2B5EF4-FFF2-40B4-BE49-F238E27FC236}">
                <a16:creationId xmlns:a16="http://schemas.microsoft.com/office/drawing/2014/main" id="{130DE3AC-DCEF-4BFE-07A2-01830FF73018}"/>
              </a:ext>
            </a:extLst>
          </p:cNvPr>
          <p:cNvPicPr>
            <a:picLocks noChangeAspect="1"/>
          </p:cNvPicPr>
          <p:nvPr/>
        </p:nvPicPr>
        <p:blipFill>
          <a:blip r:embed="rId3"/>
          <a:stretch>
            <a:fillRect/>
          </a:stretch>
        </p:blipFill>
        <p:spPr>
          <a:xfrm>
            <a:off x="0" y="2479579"/>
            <a:ext cx="5969000" cy="3589253"/>
          </a:xfrm>
          <a:prstGeom prst="rect">
            <a:avLst/>
          </a:prstGeom>
        </p:spPr>
      </p:pic>
      <p:pic>
        <p:nvPicPr>
          <p:cNvPr id="9" name="Picture 8">
            <a:extLst>
              <a:ext uri="{FF2B5EF4-FFF2-40B4-BE49-F238E27FC236}">
                <a16:creationId xmlns:a16="http://schemas.microsoft.com/office/drawing/2014/main" id="{DFC5B02D-8E5E-D0DB-8148-B6C33C0AC1CA}"/>
              </a:ext>
            </a:extLst>
          </p:cNvPr>
          <p:cNvPicPr>
            <a:picLocks noChangeAspect="1"/>
          </p:cNvPicPr>
          <p:nvPr/>
        </p:nvPicPr>
        <p:blipFill>
          <a:blip r:embed="rId4"/>
          <a:stretch>
            <a:fillRect/>
          </a:stretch>
        </p:blipFill>
        <p:spPr>
          <a:xfrm>
            <a:off x="6223002" y="2577086"/>
            <a:ext cx="5968999" cy="3491746"/>
          </a:xfrm>
          <a:prstGeom prst="rect">
            <a:avLst/>
          </a:prstGeom>
        </p:spPr>
      </p:pic>
    </p:spTree>
    <p:extLst>
      <p:ext uri="{BB962C8B-B14F-4D97-AF65-F5344CB8AC3E}">
        <p14:creationId xmlns:p14="http://schemas.microsoft.com/office/powerpoint/2010/main" val="880189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91154-A146-591D-8F92-FFBBE817B7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060E8-E1AC-B2B9-3F78-4E6FCF0D52FA}"/>
              </a:ext>
            </a:extLst>
          </p:cNvPr>
          <p:cNvSpPr>
            <a:spLocks noGrp="1"/>
          </p:cNvSpPr>
          <p:nvPr>
            <p:ph type="title"/>
          </p:nvPr>
        </p:nvSpPr>
        <p:spPr>
          <a:xfrm>
            <a:off x="838200" y="593725"/>
            <a:ext cx="10515600" cy="1325563"/>
          </a:xfrm>
        </p:spPr>
        <p:txBody>
          <a:bodyPr>
            <a:normAutofit/>
          </a:bodyPr>
          <a:lstStyle/>
          <a:p>
            <a:r>
              <a:rPr lang="en-US" dirty="0"/>
              <a:t>There are many more TRBs specific for CMV and EBV in those developing </a:t>
            </a:r>
            <a:r>
              <a:rPr lang="en-US" dirty="0" err="1"/>
              <a:t>irAEs</a:t>
            </a:r>
            <a:r>
              <a:rPr lang="en-US" dirty="0"/>
              <a:t>, mostly driven by a few patients</a:t>
            </a:r>
          </a:p>
        </p:txBody>
      </p:sp>
      <p:pic>
        <p:nvPicPr>
          <p:cNvPr id="4" name="Picture 3">
            <a:extLst>
              <a:ext uri="{FF2B5EF4-FFF2-40B4-BE49-F238E27FC236}">
                <a16:creationId xmlns:a16="http://schemas.microsoft.com/office/drawing/2014/main" id="{6D8250D2-BE1D-B3BC-1A15-BA007885F7E4}"/>
              </a:ext>
            </a:extLst>
          </p:cNvPr>
          <p:cNvPicPr>
            <a:picLocks noChangeAspect="1"/>
          </p:cNvPicPr>
          <p:nvPr/>
        </p:nvPicPr>
        <p:blipFill>
          <a:blip r:embed="rId3"/>
          <a:stretch>
            <a:fillRect/>
          </a:stretch>
        </p:blipFill>
        <p:spPr>
          <a:xfrm>
            <a:off x="86360" y="2137665"/>
            <a:ext cx="6033635" cy="3836415"/>
          </a:xfrm>
          <a:prstGeom prst="rect">
            <a:avLst/>
          </a:prstGeom>
        </p:spPr>
      </p:pic>
      <p:pic>
        <p:nvPicPr>
          <p:cNvPr id="6" name="Picture 5">
            <a:extLst>
              <a:ext uri="{FF2B5EF4-FFF2-40B4-BE49-F238E27FC236}">
                <a16:creationId xmlns:a16="http://schemas.microsoft.com/office/drawing/2014/main" id="{00626EAA-B42D-7213-5863-7FF07043F628}"/>
              </a:ext>
            </a:extLst>
          </p:cNvPr>
          <p:cNvPicPr>
            <a:picLocks noChangeAspect="1"/>
          </p:cNvPicPr>
          <p:nvPr/>
        </p:nvPicPr>
        <p:blipFill>
          <a:blip r:embed="rId4"/>
          <a:stretch>
            <a:fillRect/>
          </a:stretch>
        </p:blipFill>
        <p:spPr>
          <a:xfrm>
            <a:off x="6158365" y="2171222"/>
            <a:ext cx="6033635" cy="3802858"/>
          </a:xfrm>
          <a:prstGeom prst="rect">
            <a:avLst/>
          </a:prstGeom>
        </p:spPr>
      </p:pic>
    </p:spTree>
    <p:extLst>
      <p:ext uri="{BB962C8B-B14F-4D97-AF65-F5344CB8AC3E}">
        <p14:creationId xmlns:p14="http://schemas.microsoft.com/office/powerpoint/2010/main" val="735253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0B949-6E13-B188-1A1D-3EE56227D7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D900C-A2E4-0EF8-244F-49DBC990842F}"/>
              </a:ext>
            </a:extLst>
          </p:cNvPr>
          <p:cNvSpPr>
            <a:spLocks noGrp="1"/>
          </p:cNvSpPr>
          <p:nvPr>
            <p:ph type="title"/>
          </p:nvPr>
        </p:nvSpPr>
        <p:spPr>
          <a:xfrm>
            <a:off x="838200" y="593725"/>
            <a:ext cx="10515600"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1F7CF8F0-FFA6-9820-336E-FFAEF3B5F757}"/>
              </a:ext>
            </a:extLst>
          </p:cNvPr>
          <p:cNvSpPr>
            <a:spLocks noGrp="1"/>
          </p:cNvSpPr>
          <p:nvPr>
            <p:ph idx="1"/>
          </p:nvPr>
        </p:nvSpPr>
        <p:spPr>
          <a:xfrm>
            <a:off x="838200" y="1919289"/>
            <a:ext cx="10515600" cy="4623402"/>
          </a:xfrm>
        </p:spPr>
        <p:txBody>
          <a:bodyPr>
            <a:normAutofit/>
          </a:bodyPr>
          <a:lstStyle/>
          <a:p>
            <a:endParaRPr lang="en-US" dirty="0"/>
          </a:p>
          <a:p>
            <a:r>
              <a:rPr lang="en-US" dirty="0"/>
              <a:t>We can mine public data and use it in tandem with BRI data, for example using one as a training set and the other as a test set</a:t>
            </a:r>
          </a:p>
          <a:p>
            <a:pPr lvl="1"/>
            <a:r>
              <a:rPr lang="en-US" dirty="0"/>
              <a:t>Increased confidence in conclusions that are recapitulated across multiple datasets</a:t>
            </a:r>
          </a:p>
          <a:p>
            <a:pPr lvl="1"/>
            <a:r>
              <a:rPr lang="en-US" dirty="0"/>
              <a:t>Increased breadth of possible research questions to investigate</a:t>
            </a:r>
          </a:p>
        </p:txBody>
      </p:sp>
    </p:spTree>
    <p:extLst>
      <p:ext uri="{BB962C8B-B14F-4D97-AF65-F5344CB8AC3E}">
        <p14:creationId xmlns:p14="http://schemas.microsoft.com/office/powerpoint/2010/main" val="601679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114-5980-7889-BC81-58E77516E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CBBA-5BCA-9CAC-0BFF-16850D5A1837}"/>
              </a:ext>
            </a:extLst>
          </p:cNvPr>
          <p:cNvSpPr>
            <a:spLocks noGrp="1"/>
          </p:cNvSpPr>
          <p:nvPr>
            <p:ph type="title"/>
          </p:nvPr>
        </p:nvSpPr>
        <p:spPr>
          <a:xfrm>
            <a:off x="838200" y="593725"/>
            <a:ext cx="10515600" cy="1325563"/>
          </a:xfrm>
        </p:spPr>
        <p:txBody>
          <a:bodyPr>
            <a:normAutofit/>
          </a:bodyPr>
          <a:lstStyle/>
          <a:p>
            <a:r>
              <a:rPr lang="en-US" dirty="0" err="1"/>
              <a:t>irAEs</a:t>
            </a:r>
            <a:r>
              <a:rPr lang="en-US" dirty="0"/>
              <a:t> vs. autoimmune conditions</a:t>
            </a:r>
          </a:p>
        </p:txBody>
      </p:sp>
      <p:sp>
        <p:nvSpPr>
          <p:cNvPr id="3" name="Content Placeholder 2">
            <a:extLst>
              <a:ext uri="{FF2B5EF4-FFF2-40B4-BE49-F238E27FC236}">
                <a16:creationId xmlns:a16="http://schemas.microsoft.com/office/drawing/2014/main" id="{19532D79-373C-C4B0-E282-5B6F8C61470F}"/>
              </a:ext>
            </a:extLst>
          </p:cNvPr>
          <p:cNvSpPr>
            <a:spLocks noGrp="1"/>
          </p:cNvSpPr>
          <p:nvPr>
            <p:ph idx="1"/>
          </p:nvPr>
        </p:nvSpPr>
        <p:spPr>
          <a:xfrm>
            <a:off x="838200" y="1919289"/>
            <a:ext cx="10515600" cy="4623402"/>
          </a:xfrm>
        </p:spPr>
        <p:txBody>
          <a:bodyPr>
            <a:normAutofit/>
          </a:bodyPr>
          <a:lstStyle/>
          <a:p>
            <a:r>
              <a:rPr lang="en-US" dirty="0" err="1"/>
              <a:t>irAEs</a:t>
            </a:r>
            <a:r>
              <a:rPr lang="en-US" dirty="0"/>
              <a:t> progress more rapidly, more transient, often display quicker recovery than autoimmune conditions</a:t>
            </a:r>
          </a:p>
        </p:txBody>
      </p:sp>
    </p:spTree>
    <p:extLst>
      <p:ext uri="{BB962C8B-B14F-4D97-AF65-F5344CB8AC3E}">
        <p14:creationId xmlns:p14="http://schemas.microsoft.com/office/powerpoint/2010/main" val="1946426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PD-1 and CTLA-4 blockade induce distinct responses despite both converging on Akt signaling</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PD-1 blockade more CD8 (immune “normalizer”), CTLA-4 more CD4 (immune “enhancer”)</a:t>
            </a:r>
          </a:p>
          <a:p>
            <a:r>
              <a:rPr lang="en-US" dirty="0"/>
              <a:t>PD-1 blockade associated with fewer </a:t>
            </a:r>
            <a:r>
              <a:rPr lang="en-US" dirty="0" err="1"/>
              <a:t>irAEs</a:t>
            </a:r>
            <a:endParaRPr lang="en-US" dirty="0"/>
          </a:p>
          <a:p>
            <a:r>
              <a:rPr lang="en-US" dirty="0"/>
              <a:t>PD-1 blockade induces more clonal TCR repertoire, CTLA-4 blockade induces more diversified TCR repertoire</a:t>
            </a:r>
          </a:p>
        </p:txBody>
      </p:sp>
      <p:pic>
        <p:nvPicPr>
          <p:cNvPr id="5" name="Picture 4">
            <a:extLst>
              <a:ext uri="{FF2B5EF4-FFF2-40B4-BE49-F238E27FC236}">
                <a16:creationId xmlns:a16="http://schemas.microsoft.com/office/drawing/2014/main" id="{98BA9594-6572-AF31-82A9-72CD0A8242E6}"/>
              </a:ext>
            </a:extLst>
          </p:cNvPr>
          <p:cNvPicPr>
            <a:picLocks noChangeAspect="1"/>
          </p:cNvPicPr>
          <p:nvPr/>
        </p:nvPicPr>
        <p:blipFill>
          <a:blip r:embed="rId3"/>
          <a:stretch>
            <a:fillRect/>
          </a:stretch>
        </p:blipFill>
        <p:spPr>
          <a:xfrm>
            <a:off x="4805680" y="4146108"/>
            <a:ext cx="5044440" cy="2711891"/>
          </a:xfrm>
          <a:prstGeom prst="rect">
            <a:avLst/>
          </a:prstGeom>
        </p:spPr>
      </p:pic>
    </p:spTree>
    <p:extLst>
      <p:ext uri="{BB962C8B-B14F-4D97-AF65-F5344CB8AC3E}">
        <p14:creationId xmlns:p14="http://schemas.microsoft.com/office/powerpoint/2010/main" val="5588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Effect of tumor type on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TMB generally a good predictor of ICB response</a:t>
            </a:r>
          </a:p>
          <a:p>
            <a:r>
              <a:rPr lang="en-US" dirty="0"/>
              <a:t>Good ICB responders</a:t>
            </a:r>
          </a:p>
          <a:p>
            <a:pPr lvl="1"/>
            <a:r>
              <a:rPr lang="en-US" dirty="0"/>
              <a:t>Melanoma</a:t>
            </a:r>
          </a:p>
          <a:p>
            <a:pPr lvl="1"/>
            <a:r>
              <a:rPr lang="en-US" dirty="0"/>
              <a:t>NSCLC</a:t>
            </a:r>
          </a:p>
          <a:p>
            <a:pPr lvl="1"/>
            <a:r>
              <a:rPr lang="en-US" dirty="0"/>
              <a:t>Colon/endometrium cancer (if </a:t>
            </a:r>
            <a:r>
              <a:rPr lang="en-US" dirty="0" err="1"/>
              <a:t>MMRd</a:t>
            </a:r>
            <a:r>
              <a:rPr lang="en-US" dirty="0"/>
              <a:t> and with high microsatellite </a:t>
            </a:r>
            <a:r>
              <a:rPr lang="en-US" dirty="0" err="1"/>
              <a:t>instablility</a:t>
            </a:r>
            <a:r>
              <a:rPr lang="en-US" dirty="0"/>
              <a:t>)</a:t>
            </a:r>
          </a:p>
          <a:p>
            <a:r>
              <a:rPr lang="en-US" dirty="0"/>
              <a:t>Poor ICB responders</a:t>
            </a:r>
          </a:p>
          <a:p>
            <a:pPr lvl="1"/>
            <a:r>
              <a:rPr lang="en-US" dirty="0"/>
              <a:t>Ovarian cancer</a:t>
            </a:r>
          </a:p>
        </p:txBody>
      </p:sp>
    </p:spTree>
    <p:extLst>
      <p:ext uri="{BB962C8B-B14F-4D97-AF65-F5344CB8AC3E}">
        <p14:creationId xmlns:p14="http://schemas.microsoft.com/office/powerpoint/2010/main" val="1052058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Predictors of ICB response</a:t>
            </a:r>
          </a:p>
        </p:txBody>
      </p:sp>
      <p:sp>
        <p:nvSpPr>
          <p:cNvPr id="3" name="Content Placeholder 2">
            <a:extLst>
              <a:ext uri="{FF2B5EF4-FFF2-40B4-BE49-F238E27FC236}">
                <a16:creationId xmlns:a16="http://schemas.microsoft.com/office/drawing/2014/main" id="{F0624762-C765-22F9-3668-B5F182C90F63}"/>
              </a:ext>
            </a:extLst>
          </p:cNvPr>
          <p:cNvSpPr>
            <a:spLocks noGrp="1"/>
          </p:cNvSpPr>
          <p:nvPr>
            <p:ph idx="1"/>
          </p:nvPr>
        </p:nvSpPr>
        <p:spPr>
          <a:xfrm>
            <a:off x="838200" y="1919289"/>
            <a:ext cx="10515600" cy="4623402"/>
          </a:xfrm>
        </p:spPr>
        <p:txBody>
          <a:bodyPr>
            <a:normAutofit/>
          </a:bodyPr>
          <a:lstStyle/>
          <a:p>
            <a:r>
              <a:rPr lang="en-US" dirty="0"/>
              <a:t>Debate over TCR repertoire diversity/clonality predicting ICB response</a:t>
            </a:r>
          </a:p>
          <a:p>
            <a:endParaRPr lang="en-US" dirty="0"/>
          </a:p>
        </p:txBody>
      </p:sp>
    </p:spTree>
    <p:extLst>
      <p:ext uri="{BB962C8B-B14F-4D97-AF65-F5344CB8AC3E}">
        <p14:creationId xmlns:p14="http://schemas.microsoft.com/office/powerpoint/2010/main" val="733404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DA131F16-2624-5B63-998B-6D33FEE773AC}"/>
              </a:ext>
            </a:extLst>
          </p:cNvPr>
          <p:cNvSpPr txBox="1"/>
          <p:nvPr/>
        </p:nvSpPr>
        <p:spPr>
          <a:xfrm>
            <a:off x="10810240" y="6488668"/>
            <a:ext cx="6096000" cy="369332"/>
          </a:xfrm>
          <a:prstGeom prst="rect">
            <a:avLst/>
          </a:prstGeom>
          <a:noFill/>
        </p:spPr>
        <p:txBody>
          <a:bodyPr wrap="square">
            <a:spAutoFit/>
          </a:bodyPr>
          <a:lstStyle/>
          <a:p>
            <a:r>
              <a:rPr lang="en-US" dirty="0"/>
              <a:t>PMC6980444</a:t>
            </a:r>
          </a:p>
        </p:txBody>
      </p:sp>
    </p:spTree>
    <p:extLst>
      <p:ext uri="{BB962C8B-B14F-4D97-AF65-F5344CB8AC3E}">
        <p14:creationId xmlns:p14="http://schemas.microsoft.com/office/powerpoint/2010/main" val="662446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4749800" cy="1325563"/>
          </a:xfrm>
        </p:spPr>
        <p:txBody>
          <a:bodyPr>
            <a:normAutofit/>
          </a:bodyPr>
          <a:lstStyle/>
          <a:p>
            <a:r>
              <a:rPr lang="en-US" dirty="0"/>
              <a:t>Myocarditis dataset patient demographics</a:t>
            </a:r>
          </a:p>
        </p:txBody>
      </p:sp>
      <p:pic>
        <p:nvPicPr>
          <p:cNvPr id="4" name="Picture 3">
            <a:extLst>
              <a:ext uri="{FF2B5EF4-FFF2-40B4-BE49-F238E27FC236}">
                <a16:creationId xmlns:a16="http://schemas.microsoft.com/office/drawing/2014/main" id="{D3DC0833-4764-8B46-6891-E5D733A49A4D}"/>
              </a:ext>
            </a:extLst>
          </p:cNvPr>
          <p:cNvPicPr>
            <a:picLocks noChangeAspect="1"/>
          </p:cNvPicPr>
          <p:nvPr/>
        </p:nvPicPr>
        <p:blipFill>
          <a:blip r:embed="rId3"/>
          <a:stretch>
            <a:fillRect/>
          </a:stretch>
        </p:blipFill>
        <p:spPr>
          <a:xfrm>
            <a:off x="5755640" y="231214"/>
            <a:ext cx="5598160" cy="6395572"/>
          </a:xfrm>
          <a:prstGeom prst="rect">
            <a:avLst/>
          </a:prstGeom>
        </p:spPr>
      </p:pic>
    </p:spTree>
    <p:extLst>
      <p:ext uri="{BB962C8B-B14F-4D97-AF65-F5344CB8AC3E}">
        <p14:creationId xmlns:p14="http://schemas.microsoft.com/office/powerpoint/2010/main" val="2689689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Specific myocarditis dataset patient info</a:t>
            </a:r>
          </a:p>
        </p:txBody>
      </p:sp>
      <p:pic>
        <p:nvPicPr>
          <p:cNvPr id="3" name="Picture 2">
            <a:extLst>
              <a:ext uri="{FF2B5EF4-FFF2-40B4-BE49-F238E27FC236}">
                <a16:creationId xmlns:a16="http://schemas.microsoft.com/office/drawing/2014/main" id="{17F8DB65-5E8B-4225-02D5-AE809D49AA40}"/>
              </a:ext>
            </a:extLst>
          </p:cNvPr>
          <p:cNvPicPr>
            <a:picLocks noChangeAspect="1"/>
          </p:cNvPicPr>
          <p:nvPr/>
        </p:nvPicPr>
        <p:blipFill>
          <a:blip r:embed="rId3"/>
          <a:stretch>
            <a:fillRect/>
          </a:stretch>
        </p:blipFill>
        <p:spPr>
          <a:xfrm>
            <a:off x="1" y="2173370"/>
            <a:ext cx="4320454" cy="4684630"/>
          </a:xfrm>
          <a:prstGeom prst="rect">
            <a:avLst/>
          </a:prstGeom>
        </p:spPr>
      </p:pic>
      <p:pic>
        <p:nvPicPr>
          <p:cNvPr id="5" name="Picture 4">
            <a:extLst>
              <a:ext uri="{FF2B5EF4-FFF2-40B4-BE49-F238E27FC236}">
                <a16:creationId xmlns:a16="http://schemas.microsoft.com/office/drawing/2014/main" id="{C4B21675-4553-933C-410A-C46B7ED20513}"/>
              </a:ext>
            </a:extLst>
          </p:cNvPr>
          <p:cNvPicPr>
            <a:picLocks noChangeAspect="1"/>
          </p:cNvPicPr>
          <p:nvPr/>
        </p:nvPicPr>
        <p:blipFill>
          <a:blip r:embed="rId4"/>
          <a:stretch>
            <a:fillRect/>
          </a:stretch>
        </p:blipFill>
        <p:spPr>
          <a:xfrm>
            <a:off x="4367473" y="1919288"/>
            <a:ext cx="3750165" cy="4938712"/>
          </a:xfrm>
          <a:prstGeom prst="rect">
            <a:avLst/>
          </a:prstGeom>
        </p:spPr>
      </p:pic>
      <p:pic>
        <p:nvPicPr>
          <p:cNvPr id="6" name="Picture 5">
            <a:extLst>
              <a:ext uri="{FF2B5EF4-FFF2-40B4-BE49-F238E27FC236}">
                <a16:creationId xmlns:a16="http://schemas.microsoft.com/office/drawing/2014/main" id="{FDB9FC0F-0183-626B-6C50-5589F3D84576}"/>
              </a:ext>
            </a:extLst>
          </p:cNvPr>
          <p:cNvPicPr>
            <a:picLocks noChangeAspect="1"/>
          </p:cNvPicPr>
          <p:nvPr/>
        </p:nvPicPr>
        <p:blipFill>
          <a:blip r:embed="rId5"/>
          <a:stretch>
            <a:fillRect/>
          </a:stretch>
        </p:blipFill>
        <p:spPr>
          <a:xfrm>
            <a:off x="8164656" y="3429000"/>
            <a:ext cx="3969816" cy="3429000"/>
          </a:xfrm>
          <a:prstGeom prst="rect">
            <a:avLst/>
          </a:prstGeom>
        </p:spPr>
      </p:pic>
    </p:spTree>
    <p:extLst>
      <p:ext uri="{BB962C8B-B14F-4D97-AF65-F5344CB8AC3E}">
        <p14:creationId xmlns:p14="http://schemas.microsoft.com/office/powerpoint/2010/main" val="122798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5607-B343-40A0-0C4B-207204959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AA79C-21EB-6AFF-1313-9D8E7EB8C657}"/>
              </a:ext>
            </a:extLst>
          </p:cNvPr>
          <p:cNvSpPr>
            <a:spLocks noGrp="1"/>
          </p:cNvSpPr>
          <p:nvPr>
            <p:ph type="title"/>
          </p:nvPr>
        </p:nvSpPr>
        <p:spPr>
          <a:xfrm>
            <a:off x="838200" y="593725"/>
            <a:ext cx="10515600" cy="1325563"/>
          </a:xfrm>
        </p:spPr>
        <p:txBody>
          <a:bodyPr>
            <a:normAutofit/>
          </a:bodyPr>
          <a:lstStyle/>
          <a:p>
            <a:r>
              <a:rPr lang="en-US" dirty="0" err="1"/>
              <a:t>irAE</a:t>
            </a:r>
            <a:r>
              <a:rPr lang="en-US" dirty="0"/>
              <a:t> incidence by ICI type</a:t>
            </a:r>
          </a:p>
        </p:txBody>
      </p:sp>
      <p:pic>
        <p:nvPicPr>
          <p:cNvPr id="4" name="Picture 3">
            <a:extLst>
              <a:ext uri="{FF2B5EF4-FFF2-40B4-BE49-F238E27FC236}">
                <a16:creationId xmlns:a16="http://schemas.microsoft.com/office/drawing/2014/main" id="{21CC1226-4084-4F4C-9F45-CDD5AC6AAE6E}"/>
              </a:ext>
            </a:extLst>
          </p:cNvPr>
          <p:cNvPicPr>
            <a:picLocks noChangeAspect="1"/>
          </p:cNvPicPr>
          <p:nvPr/>
        </p:nvPicPr>
        <p:blipFill>
          <a:blip r:embed="rId3"/>
          <a:stretch>
            <a:fillRect/>
          </a:stretch>
        </p:blipFill>
        <p:spPr>
          <a:xfrm>
            <a:off x="1833880" y="2403224"/>
            <a:ext cx="7772400" cy="3189471"/>
          </a:xfrm>
          <a:prstGeom prst="rect">
            <a:avLst/>
          </a:prstGeom>
        </p:spPr>
      </p:pic>
    </p:spTree>
    <p:extLst>
      <p:ext uri="{BB962C8B-B14F-4D97-AF65-F5344CB8AC3E}">
        <p14:creationId xmlns:p14="http://schemas.microsoft.com/office/powerpoint/2010/main" val="321984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5109489" y="1268220"/>
            <a:ext cx="4623791" cy="5589780"/>
          </a:xfrm>
          <a:prstGeom prst="rect">
            <a:avLst/>
          </a:prstGeom>
        </p:spPr>
      </p:pic>
      <p:sp>
        <p:nvSpPr>
          <p:cNvPr id="5" name="TextBox 4">
            <a:extLst>
              <a:ext uri="{FF2B5EF4-FFF2-40B4-BE49-F238E27FC236}">
                <a16:creationId xmlns:a16="http://schemas.microsoft.com/office/drawing/2014/main" id="{22296042-0C54-5AAF-ABA5-C32CE2447149}"/>
              </a:ext>
            </a:extLst>
          </p:cNvPr>
          <p:cNvSpPr txBox="1"/>
          <p:nvPr/>
        </p:nvSpPr>
        <p:spPr>
          <a:xfrm>
            <a:off x="10810240" y="6488668"/>
            <a:ext cx="6096000" cy="369332"/>
          </a:xfrm>
          <a:prstGeom prst="rect">
            <a:avLst/>
          </a:prstGeom>
          <a:noFill/>
        </p:spPr>
        <p:txBody>
          <a:bodyPr wrap="square">
            <a:spAutoFit/>
          </a:bodyPr>
          <a:lstStyle/>
          <a:p>
            <a:r>
              <a:rPr lang="en-US" dirty="0"/>
              <a:t>PMC6980444</a:t>
            </a:r>
          </a:p>
        </p:txBody>
      </p:sp>
    </p:spTree>
    <p:extLst>
      <p:ext uri="{BB962C8B-B14F-4D97-AF65-F5344CB8AC3E}">
        <p14:creationId xmlns:p14="http://schemas.microsoft.com/office/powerpoint/2010/main" val="618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B653-4350-C80D-242B-7831E70B3F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AC3E2A2-8A4C-6AC8-5CA6-332D011552B5}"/>
              </a:ext>
            </a:extLst>
          </p:cNvPr>
          <p:cNvPicPr>
            <a:picLocks noChangeAspect="1"/>
          </p:cNvPicPr>
          <p:nvPr/>
        </p:nvPicPr>
        <p:blipFill>
          <a:blip r:embed="rId3"/>
          <a:stretch>
            <a:fillRect/>
          </a:stretch>
        </p:blipFill>
        <p:spPr>
          <a:xfrm>
            <a:off x="5668755" y="0"/>
            <a:ext cx="4131644" cy="6488668"/>
          </a:xfrm>
          <a:prstGeom prst="rect">
            <a:avLst/>
          </a:prstGeom>
        </p:spPr>
      </p:pic>
      <p:sp>
        <p:nvSpPr>
          <p:cNvPr id="3" name="TextBox 2">
            <a:extLst>
              <a:ext uri="{FF2B5EF4-FFF2-40B4-BE49-F238E27FC236}">
                <a16:creationId xmlns:a16="http://schemas.microsoft.com/office/drawing/2014/main" id="{7F29AB1C-BC8C-4B8A-2164-50CF34A04D7F}"/>
              </a:ext>
            </a:extLst>
          </p:cNvPr>
          <p:cNvSpPr txBox="1"/>
          <p:nvPr/>
        </p:nvSpPr>
        <p:spPr>
          <a:xfrm>
            <a:off x="8503746" y="6488668"/>
            <a:ext cx="3688254" cy="369332"/>
          </a:xfrm>
          <a:prstGeom prst="rect">
            <a:avLst/>
          </a:prstGeom>
          <a:noFill/>
        </p:spPr>
        <p:txBody>
          <a:bodyPr wrap="none" rtlCol="0">
            <a:spAutoFit/>
          </a:bodyPr>
          <a:lstStyle/>
          <a:p>
            <a:r>
              <a:rPr lang="en-US" dirty="0"/>
              <a:t>Watson et al. </a:t>
            </a:r>
            <a:r>
              <a:rPr lang="en-US" i="1" dirty="0"/>
              <a:t>JAMA </a:t>
            </a:r>
            <a:r>
              <a:rPr lang="en-US" i="1" dirty="0" err="1"/>
              <a:t>Netw</a:t>
            </a:r>
            <a:r>
              <a:rPr lang="en-US" i="1" dirty="0"/>
              <a:t> Open</a:t>
            </a:r>
            <a:r>
              <a:rPr lang="en-US" dirty="0"/>
              <a:t>. 2022</a:t>
            </a:r>
          </a:p>
        </p:txBody>
      </p:sp>
      <p:sp>
        <p:nvSpPr>
          <p:cNvPr id="10" name="Title 1">
            <a:extLst>
              <a:ext uri="{FF2B5EF4-FFF2-40B4-BE49-F238E27FC236}">
                <a16:creationId xmlns:a16="http://schemas.microsoft.com/office/drawing/2014/main" id="{312D7593-2E1E-F959-D988-8539EB9E3982}"/>
              </a:ext>
            </a:extLst>
          </p:cNvPr>
          <p:cNvSpPr>
            <a:spLocks noGrp="1"/>
          </p:cNvSpPr>
          <p:nvPr>
            <p:ph type="title"/>
          </p:nvPr>
        </p:nvSpPr>
        <p:spPr>
          <a:xfrm>
            <a:off x="838200" y="593725"/>
            <a:ext cx="10515600" cy="1325563"/>
          </a:xfrm>
        </p:spPr>
        <p:txBody>
          <a:bodyPr>
            <a:normAutofit/>
          </a:bodyPr>
          <a:lstStyle/>
          <a:p>
            <a:r>
              <a:rPr lang="en-US" dirty="0" err="1"/>
              <a:t>irAEs</a:t>
            </a:r>
            <a:r>
              <a:rPr lang="en-US" dirty="0"/>
              <a:t> are rather common</a:t>
            </a:r>
          </a:p>
        </p:txBody>
      </p:sp>
    </p:spTree>
    <p:extLst>
      <p:ext uri="{BB962C8B-B14F-4D97-AF65-F5344CB8AC3E}">
        <p14:creationId xmlns:p14="http://schemas.microsoft.com/office/powerpoint/2010/main" val="99862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3DA67A-CB95-0B44-A5FB-74F7875EF591}"/>
              </a:ext>
            </a:extLst>
          </p:cNvPr>
          <p:cNvPicPr>
            <a:picLocks noChangeAspect="1"/>
          </p:cNvPicPr>
          <p:nvPr/>
        </p:nvPicPr>
        <p:blipFill>
          <a:blip r:embed="rId3"/>
          <a:stretch>
            <a:fillRect/>
          </a:stretch>
        </p:blipFill>
        <p:spPr>
          <a:xfrm>
            <a:off x="659398" y="1598557"/>
            <a:ext cx="7844348" cy="5210843"/>
          </a:xfrm>
          <a:prstGeom prst="rect">
            <a:avLst/>
          </a:prstGeom>
        </p:spPr>
      </p:pic>
      <p:sp>
        <p:nvSpPr>
          <p:cNvPr id="3" name="TextBox 2">
            <a:extLst>
              <a:ext uri="{FF2B5EF4-FFF2-40B4-BE49-F238E27FC236}">
                <a16:creationId xmlns:a16="http://schemas.microsoft.com/office/drawing/2014/main" id="{BD23DC5C-238A-B855-6793-72F075CFB182}"/>
              </a:ext>
            </a:extLst>
          </p:cNvPr>
          <p:cNvSpPr txBox="1"/>
          <p:nvPr/>
        </p:nvSpPr>
        <p:spPr>
          <a:xfrm>
            <a:off x="8503746" y="6488668"/>
            <a:ext cx="3688254" cy="369332"/>
          </a:xfrm>
          <a:prstGeom prst="rect">
            <a:avLst/>
          </a:prstGeom>
          <a:noFill/>
        </p:spPr>
        <p:txBody>
          <a:bodyPr wrap="none" rtlCol="0">
            <a:spAutoFit/>
          </a:bodyPr>
          <a:lstStyle/>
          <a:p>
            <a:r>
              <a:rPr lang="en-US" dirty="0"/>
              <a:t>Watson et al. </a:t>
            </a:r>
            <a:r>
              <a:rPr lang="en-US" i="1" dirty="0"/>
              <a:t>JAMA </a:t>
            </a:r>
            <a:r>
              <a:rPr lang="en-US" i="1" dirty="0" err="1"/>
              <a:t>Netw</a:t>
            </a:r>
            <a:r>
              <a:rPr lang="en-US" i="1" dirty="0"/>
              <a:t> Open</a:t>
            </a:r>
            <a:r>
              <a:rPr lang="en-US" dirty="0"/>
              <a:t>. 2022</a:t>
            </a:r>
          </a:p>
        </p:txBody>
      </p:sp>
      <p:sp>
        <p:nvSpPr>
          <p:cNvPr id="6" name="Title 1">
            <a:extLst>
              <a:ext uri="{FF2B5EF4-FFF2-40B4-BE49-F238E27FC236}">
                <a16:creationId xmlns:a16="http://schemas.microsoft.com/office/drawing/2014/main" id="{39F4AEA8-A457-BBDE-560D-BD8DC4F58B34}"/>
              </a:ext>
            </a:extLst>
          </p:cNvPr>
          <p:cNvSpPr txBox="1">
            <a:spLocks/>
          </p:cNvSpPr>
          <p:nvPr/>
        </p:nvSpPr>
        <p:spPr>
          <a:xfrm>
            <a:off x="838200" y="5937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600" dirty="0" err="1"/>
              <a:t>irAE</a:t>
            </a:r>
            <a:r>
              <a:rPr lang="en-US" sz="3600" dirty="0"/>
              <a:t> development is generally associated with anti-tumor response (</a:t>
            </a:r>
            <a:r>
              <a:rPr lang="en-US" sz="3600" b="0" i="0" u="none" strike="noStrike" dirty="0">
                <a:solidFill>
                  <a:srgbClr val="212121"/>
                </a:solidFill>
                <a:effectLst/>
              </a:rPr>
              <a:t>PMID31021392, PMID26501224, PMID26446948)</a:t>
            </a:r>
            <a:endParaRPr lang="en-US" dirty="0"/>
          </a:p>
        </p:txBody>
      </p:sp>
    </p:spTree>
    <p:extLst>
      <p:ext uri="{BB962C8B-B14F-4D97-AF65-F5344CB8AC3E}">
        <p14:creationId xmlns:p14="http://schemas.microsoft.com/office/powerpoint/2010/main" val="201701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7298C-C1FF-E16E-4D2A-6000F5BE8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48B65-C9F5-6174-D5CF-5E1CEB897546}"/>
              </a:ext>
            </a:extLst>
          </p:cNvPr>
          <p:cNvSpPr>
            <a:spLocks noGrp="1"/>
          </p:cNvSpPr>
          <p:nvPr>
            <p:ph type="title"/>
          </p:nvPr>
        </p:nvSpPr>
        <p:spPr>
          <a:xfrm>
            <a:off x="838200" y="593725"/>
            <a:ext cx="10515600" cy="1325563"/>
          </a:xfrm>
        </p:spPr>
        <p:txBody>
          <a:bodyPr>
            <a:normAutofit/>
          </a:bodyPr>
          <a:lstStyle/>
          <a:p>
            <a:r>
              <a:rPr lang="en-US" dirty="0" err="1"/>
              <a:t>irAE</a:t>
            </a:r>
            <a:r>
              <a:rPr lang="en-US" dirty="0"/>
              <a:t> incidence rates vary across tumor type</a:t>
            </a:r>
          </a:p>
        </p:txBody>
      </p:sp>
      <p:pic>
        <p:nvPicPr>
          <p:cNvPr id="4" name="Picture 3">
            <a:extLst>
              <a:ext uri="{FF2B5EF4-FFF2-40B4-BE49-F238E27FC236}">
                <a16:creationId xmlns:a16="http://schemas.microsoft.com/office/drawing/2014/main" id="{A321184D-0C7B-C393-8323-53B59734DD16}"/>
              </a:ext>
            </a:extLst>
          </p:cNvPr>
          <p:cNvPicPr>
            <a:picLocks noChangeAspect="1"/>
          </p:cNvPicPr>
          <p:nvPr/>
        </p:nvPicPr>
        <p:blipFill>
          <a:blip r:embed="rId3"/>
          <a:stretch>
            <a:fillRect/>
          </a:stretch>
        </p:blipFill>
        <p:spPr>
          <a:xfrm>
            <a:off x="1513839" y="1518366"/>
            <a:ext cx="8217451" cy="2515450"/>
          </a:xfrm>
          <a:prstGeom prst="rect">
            <a:avLst/>
          </a:prstGeom>
        </p:spPr>
      </p:pic>
      <p:pic>
        <p:nvPicPr>
          <p:cNvPr id="5" name="Picture 4">
            <a:extLst>
              <a:ext uri="{FF2B5EF4-FFF2-40B4-BE49-F238E27FC236}">
                <a16:creationId xmlns:a16="http://schemas.microsoft.com/office/drawing/2014/main" id="{EE3B1769-0628-264B-EEDF-0E2023AC297E}"/>
              </a:ext>
            </a:extLst>
          </p:cNvPr>
          <p:cNvPicPr>
            <a:picLocks noChangeAspect="1"/>
          </p:cNvPicPr>
          <p:nvPr/>
        </p:nvPicPr>
        <p:blipFill>
          <a:blip r:embed="rId4"/>
          <a:stretch>
            <a:fillRect/>
          </a:stretch>
        </p:blipFill>
        <p:spPr>
          <a:xfrm>
            <a:off x="2519680" y="4075160"/>
            <a:ext cx="6492240" cy="2793000"/>
          </a:xfrm>
          <a:prstGeom prst="rect">
            <a:avLst/>
          </a:prstGeom>
        </p:spPr>
      </p:pic>
      <p:sp>
        <p:nvSpPr>
          <p:cNvPr id="7" name="TextBox 6">
            <a:extLst>
              <a:ext uri="{FF2B5EF4-FFF2-40B4-BE49-F238E27FC236}">
                <a16:creationId xmlns:a16="http://schemas.microsoft.com/office/drawing/2014/main" id="{FA074E66-9DAB-8CA6-E5B1-C8402B0665C9}"/>
              </a:ext>
            </a:extLst>
          </p:cNvPr>
          <p:cNvSpPr txBox="1"/>
          <p:nvPr/>
        </p:nvSpPr>
        <p:spPr>
          <a:xfrm>
            <a:off x="10546080" y="6488668"/>
            <a:ext cx="6096000" cy="369332"/>
          </a:xfrm>
          <a:prstGeom prst="rect">
            <a:avLst/>
          </a:prstGeom>
          <a:noFill/>
        </p:spPr>
        <p:txBody>
          <a:bodyPr wrap="square">
            <a:spAutoFit/>
          </a:bodyPr>
          <a:lstStyle/>
          <a:p>
            <a:pPr algn="l"/>
            <a:r>
              <a:rPr lang="en-US" dirty="0">
                <a:solidFill>
                  <a:srgbClr val="212121"/>
                </a:solidFill>
                <a:latin typeface="BlinkMacSystemFont"/>
              </a:rPr>
              <a:t>P</a:t>
            </a:r>
            <a:r>
              <a:rPr lang="en-US" b="0" i="0" u="none" strike="noStrike" dirty="0">
                <a:solidFill>
                  <a:srgbClr val="212121"/>
                </a:solidFill>
                <a:effectLst/>
                <a:latin typeface="BlinkMacSystemFont"/>
              </a:rPr>
              <a:t>MID28945858</a:t>
            </a:r>
          </a:p>
        </p:txBody>
      </p:sp>
    </p:spTree>
    <p:extLst>
      <p:ext uri="{BB962C8B-B14F-4D97-AF65-F5344CB8AC3E}">
        <p14:creationId xmlns:p14="http://schemas.microsoft.com/office/powerpoint/2010/main" val="12126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fontScale="90000"/>
          </a:bodyPr>
          <a:lstStyle/>
          <a:p>
            <a:r>
              <a:rPr lang="en-US" dirty="0"/>
              <a:t>There are many proposed biomarkers for </a:t>
            </a:r>
            <a:r>
              <a:rPr lang="en-US" dirty="0" err="1"/>
              <a:t>irAE</a:t>
            </a:r>
            <a:r>
              <a:rPr lang="en-US" dirty="0"/>
              <a:t> development, but there exists a need for more </a:t>
            </a:r>
            <a:r>
              <a:rPr lang="en-US" i="1" dirty="0"/>
              <a:t>reliable</a:t>
            </a:r>
            <a:r>
              <a:rPr lang="en-US" dirty="0"/>
              <a:t> </a:t>
            </a:r>
            <a:r>
              <a:rPr lang="en-US" dirty="0" err="1"/>
              <a:t>irAE</a:t>
            </a:r>
            <a:r>
              <a:rPr lang="en-US" dirty="0"/>
              <a:t> prediction</a:t>
            </a:r>
          </a:p>
        </p:txBody>
      </p:sp>
      <p:pic>
        <p:nvPicPr>
          <p:cNvPr id="5" name="Picture 4">
            <a:extLst>
              <a:ext uri="{FF2B5EF4-FFF2-40B4-BE49-F238E27FC236}">
                <a16:creationId xmlns:a16="http://schemas.microsoft.com/office/drawing/2014/main" id="{7B80E7E2-B146-EA34-6727-276E507D1959}"/>
              </a:ext>
            </a:extLst>
          </p:cNvPr>
          <p:cNvPicPr>
            <a:picLocks noChangeAspect="1"/>
          </p:cNvPicPr>
          <p:nvPr/>
        </p:nvPicPr>
        <p:blipFill>
          <a:blip r:embed="rId3"/>
          <a:stretch>
            <a:fillRect/>
          </a:stretch>
        </p:blipFill>
        <p:spPr>
          <a:xfrm>
            <a:off x="157480" y="1651270"/>
            <a:ext cx="7772400" cy="5038820"/>
          </a:xfrm>
          <a:prstGeom prst="rect">
            <a:avLst/>
          </a:prstGeom>
        </p:spPr>
      </p:pic>
      <p:sp>
        <p:nvSpPr>
          <p:cNvPr id="3" name="TextBox 2">
            <a:extLst>
              <a:ext uri="{FF2B5EF4-FFF2-40B4-BE49-F238E27FC236}">
                <a16:creationId xmlns:a16="http://schemas.microsoft.com/office/drawing/2014/main" id="{1BB2E4A0-DF8C-07E9-7065-98E31707B6FA}"/>
              </a:ext>
            </a:extLst>
          </p:cNvPr>
          <p:cNvSpPr txBox="1"/>
          <p:nvPr/>
        </p:nvSpPr>
        <p:spPr>
          <a:xfrm>
            <a:off x="7722592" y="6488668"/>
            <a:ext cx="4473597" cy="369332"/>
          </a:xfrm>
          <a:prstGeom prst="rect">
            <a:avLst/>
          </a:prstGeom>
          <a:noFill/>
        </p:spPr>
        <p:txBody>
          <a:bodyPr wrap="none" rtlCol="0">
            <a:spAutoFit/>
          </a:bodyPr>
          <a:lstStyle/>
          <a:p>
            <a:r>
              <a:rPr lang="en-US" dirty="0" err="1"/>
              <a:t>Chennamadhavuni</a:t>
            </a:r>
            <a:r>
              <a:rPr lang="en-US" dirty="0"/>
              <a:t> et al. </a:t>
            </a:r>
            <a:r>
              <a:rPr lang="en-US" i="1" dirty="0"/>
              <a:t>Front Immunol</a:t>
            </a:r>
            <a:r>
              <a:rPr lang="en-US" dirty="0"/>
              <a:t>. 2022</a:t>
            </a:r>
          </a:p>
        </p:txBody>
      </p:sp>
      <p:sp>
        <p:nvSpPr>
          <p:cNvPr id="4" name="TextBox 3">
            <a:extLst>
              <a:ext uri="{FF2B5EF4-FFF2-40B4-BE49-F238E27FC236}">
                <a16:creationId xmlns:a16="http://schemas.microsoft.com/office/drawing/2014/main" id="{7441C8DF-388A-0339-B4BE-69C0215DC7C3}"/>
              </a:ext>
            </a:extLst>
          </p:cNvPr>
          <p:cNvSpPr txBox="1"/>
          <p:nvPr/>
        </p:nvSpPr>
        <p:spPr>
          <a:xfrm>
            <a:off x="8313260" y="3847514"/>
            <a:ext cx="3499548" cy="646331"/>
          </a:xfrm>
          <a:prstGeom prst="rect">
            <a:avLst/>
          </a:prstGeom>
          <a:noFill/>
        </p:spPr>
        <p:txBody>
          <a:bodyPr wrap="none" rtlCol="0">
            <a:spAutoFit/>
          </a:bodyPr>
          <a:lstStyle/>
          <a:p>
            <a:r>
              <a:rPr lang="en-US" sz="1800" dirty="0"/>
              <a:t>heterogeneity amongst </a:t>
            </a:r>
            <a:r>
              <a:rPr lang="en-US" sz="1800" dirty="0" err="1"/>
              <a:t>irAE</a:t>
            </a:r>
            <a:r>
              <a:rPr lang="en-US" sz="1800" dirty="0"/>
              <a:t> organs</a:t>
            </a:r>
          </a:p>
          <a:p>
            <a:r>
              <a:rPr lang="en-US" sz="1800" dirty="0"/>
              <a:t>complicates prediction</a:t>
            </a:r>
            <a:endParaRPr lang="en-US" dirty="0"/>
          </a:p>
        </p:txBody>
      </p:sp>
    </p:spTree>
    <p:extLst>
      <p:ext uri="{BB962C8B-B14F-4D97-AF65-F5344CB8AC3E}">
        <p14:creationId xmlns:p14="http://schemas.microsoft.com/office/powerpoint/2010/main" val="2154994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13921</TotalTime>
  <Words>5241</Words>
  <Application>Microsoft Macintosh PowerPoint</Application>
  <PresentationFormat>Widescreen</PresentationFormat>
  <Paragraphs>450</Paragraphs>
  <Slides>42</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-apple-system</vt:lpstr>
      <vt:lpstr>Arial</vt:lpstr>
      <vt:lpstr>BlinkMacSystemFont</vt:lpstr>
      <vt:lpstr>Calibri</vt:lpstr>
      <vt:lpstr>Calibri Light</vt:lpstr>
      <vt:lpstr>Cambria</vt:lpstr>
      <vt:lpstr>ElsevierGulliver</vt:lpstr>
      <vt:lpstr>Menlo</vt:lpstr>
      <vt:lpstr>Merriweather</vt:lpstr>
      <vt:lpstr>Roboto</vt:lpstr>
      <vt:lpstr>Wingdings</vt:lpstr>
      <vt:lpstr>Office Theme</vt:lpstr>
      <vt:lpstr>Driving forces of immune-related adverse events from immune checkpoint blockade</vt:lpstr>
      <vt:lpstr>Outline</vt:lpstr>
      <vt:lpstr>Immune checkpoints help maintain self tolerance</vt:lpstr>
      <vt:lpstr>Immune checkpoint blockade (ICB) has revolutionized cancer treatment</vt:lpstr>
      <vt:lpstr>ICB can lead to the development of immune-related adverse events (irAEs)</vt:lpstr>
      <vt:lpstr>irAEs are rather common</vt:lpstr>
      <vt:lpstr>PowerPoint Presentation</vt:lpstr>
      <vt:lpstr>irAE incidence rates vary across tumor type</vt:lpstr>
      <vt:lpstr>There are many proposed biomarkers for irAE development, but there exists a need for more reliable irAE prediction</vt:lpstr>
      <vt:lpstr>Possible mechanisms driving irAEs</vt:lpstr>
      <vt:lpstr>Focusing on the involvement of T cells in irAE development</vt:lpstr>
      <vt:lpstr>Crossreactive T cells may cause irAEs via reaction to both tumor and self</vt:lpstr>
      <vt:lpstr>Goals</vt:lpstr>
      <vt:lpstr>PowerPoint Presentation</vt:lpstr>
      <vt:lpstr>PowerPoint Presentation</vt:lpstr>
      <vt:lpstr>Methods (update for colitis too)</vt:lpstr>
      <vt:lpstr>Don’t see evidence of batch effects</vt:lpstr>
      <vt:lpstr>Seurat reference mapping results</vt:lpstr>
      <vt:lpstr>Cell abundance differences by irAE group</vt:lpstr>
      <vt:lpstr>More proliferating T cells, fewer memory T cells (CD4 TEM, CD8 TCM), fewer MAITs in irAE colitis tissue: normalized by sequencing depth approach</vt:lpstr>
      <vt:lpstr>More proliferating T cells, fewer memory T cells (CD4 TEM, CD8 TCM), fewer MAITs in irAE colitis tissue: downsampling approach</vt:lpstr>
      <vt:lpstr>Heatmap methods</vt:lpstr>
      <vt:lpstr>Feature comparison results (heatmaps)</vt:lpstr>
      <vt:lpstr>Unanswered questions</vt:lpstr>
      <vt:lpstr>Next steps</vt:lpstr>
      <vt:lpstr>Acknowledgements</vt:lpstr>
      <vt:lpstr>References</vt:lpstr>
      <vt:lpstr>Extra slides</vt:lpstr>
      <vt:lpstr>In myocarditis dataset, a few VJ genes are differentially encountered in different irAE groups cleanup to just be significant ones shown, show in both datasets?</vt:lpstr>
      <vt:lpstr>TRB VJ linkages look different in yes vs. no irAE groups, perhaps could also explain pgen differences</vt:lpstr>
      <vt:lpstr>TRB VJ linkages look different in yes vs. no irAE groups, perhaps could also explain pgen differences</vt:lpstr>
      <vt:lpstr>TRA VJ linkages also look different in yes vs. no irAE groups despite no pgen differences</vt:lpstr>
      <vt:lpstr>TRA VJ linkages also look different in yes vs. no irAE groups despite no pgen differences</vt:lpstr>
      <vt:lpstr>There are many more TRBs specific for CMV and EBV in those developing irAEs, mostly driven by a few patients</vt:lpstr>
      <vt:lpstr>Conclusions</vt:lpstr>
      <vt:lpstr>irAEs vs. autoimmune conditions</vt:lpstr>
      <vt:lpstr>PD-1 and CTLA-4 blockade induce distinct responses despite both converging on Akt signaling</vt:lpstr>
      <vt:lpstr>Effect of tumor type on ICB response</vt:lpstr>
      <vt:lpstr>Predictors of ICB response</vt:lpstr>
      <vt:lpstr>Myocarditis dataset patient demographics</vt:lpstr>
      <vt:lpstr>Specific myocarditis dataset patient info</vt:lpstr>
      <vt:lpstr>irAE incidence by ICI 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2192</cp:revision>
  <dcterms:created xsi:type="dcterms:W3CDTF">2023-09-15T17:40:02Z</dcterms:created>
  <dcterms:modified xsi:type="dcterms:W3CDTF">2024-01-23T06:48:42Z</dcterms:modified>
</cp:coreProperties>
</file>